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0"/>
  </p:notesMasterIdLst>
  <p:sldIdLst>
    <p:sldId id="256" r:id="rId2"/>
    <p:sldId id="281" r:id="rId3"/>
    <p:sldId id="278" r:id="rId4"/>
    <p:sldId id="284" r:id="rId5"/>
    <p:sldId id="285" r:id="rId6"/>
    <p:sldId id="286" r:id="rId7"/>
    <p:sldId id="30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9" r:id="rId22"/>
    <p:sldId id="308" r:id="rId23"/>
    <p:sldId id="305" r:id="rId24"/>
    <p:sldId id="301" r:id="rId25"/>
    <p:sldId id="302" r:id="rId26"/>
    <p:sldId id="303" r:id="rId27"/>
    <p:sldId id="306" r:id="rId28"/>
    <p:sldId id="304" r:id="rId29"/>
  </p:sldIdLst>
  <p:sldSz cx="12192000" cy="6858000"/>
  <p:notesSz cx="7102475" cy="10233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199" autoAdjust="0"/>
  </p:normalViewPr>
  <p:slideViewPr>
    <p:cSldViewPr snapToGrid="0">
      <p:cViewPr varScale="1">
        <p:scale>
          <a:sx n="54" d="100"/>
          <a:sy n="54" d="100"/>
        </p:scale>
        <p:origin x="12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9"/>
          </a:xfrm>
          <a:prstGeom prst="rect">
            <a:avLst/>
          </a:prstGeom>
        </p:spPr>
        <p:txBody>
          <a:bodyPr vert="horz" lIns="94323" tIns="47162" rIns="94323" bIns="47162" rtlCol="0"/>
          <a:lstStyle>
            <a:lvl1pPr algn="l">
              <a:defRPr sz="1200"/>
            </a:lvl1pPr>
          </a:lstStyle>
          <a:p>
            <a:endParaRPr lang="en-ZA"/>
          </a:p>
        </p:txBody>
      </p:sp>
      <p:sp>
        <p:nvSpPr>
          <p:cNvPr id="3" name="Date Placeholder 2"/>
          <p:cNvSpPr>
            <a:spLocks noGrp="1"/>
          </p:cNvSpPr>
          <p:nvPr>
            <p:ph type="dt" idx="1"/>
          </p:nvPr>
        </p:nvSpPr>
        <p:spPr>
          <a:xfrm>
            <a:off x="4023092" y="0"/>
            <a:ext cx="3077739" cy="513429"/>
          </a:xfrm>
          <a:prstGeom prst="rect">
            <a:avLst/>
          </a:prstGeom>
        </p:spPr>
        <p:txBody>
          <a:bodyPr vert="horz" lIns="94323" tIns="47162" rIns="94323" bIns="47162" rtlCol="0"/>
          <a:lstStyle>
            <a:lvl1pPr algn="r">
              <a:defRPr sz="1200"/>
            </a:lvl1pPr>
          </a:lstStyle>
          <a:p>
            <a:fld id="{CB4CBEB1-79A2-4DC8-ACD5-3B316E9FB9FE}" type="datetimeFigureOut">
              <a:rPr lang="en-ZA" smtClean="0"/>
              <a:t>2015/12/19</a:t>
            </a:fld>
            <a:endParaRPr lang="en-ZA"/>
          </a:p>
        </p:txBody>
      </p:sp>
      <p:sp>
        <p:nvSpPr>
          <p:cNvPr id="4" name="Slide Image Placeholder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4323" tIns="47162" rIns="94323" bIns="47162" rtlCol="0" anchor="ctr"/>
          <a:lstStyle/>
          <a:p>
            <a:endParaRPr lang="en-ZA"/>
          </a:p>
        </p:txBody>
      </p:sp>
      <p:sp>
        <p:nvSpPr>
          <p:cNvPr id="5" name="Notes Placeholder 4"/>
          <p:cNvSpPr>
            <a:spLocks noGrp="1"/>
          </p:cNvSpPr>
          <p:nvPr>
            <p:ph type="body" sz="quarter" idx="3"/>
          </p:nvPr>
        </p:nvSpPr>
        <p:spPr>
          <a:xfrm>
            <a:off x="710248" y="4924644"/>
            <a:ext cx="5681980" cy="4029254"/>
          </a:xfrm>
          <a:prstGeom prst="rect">
            <a:avLst/>
          </a:prstGeom>
        </p:spPr>
        <p:txBody>
          <a:bodyPr vert="horz" lIns="94323" tIns="47162" rIns="94323" bIns="471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9719600"/>
            <a:ext cx="3077739" cy="513428"/>
          </a:xfrm>
          <a:prstGeom prst="rect">
            <a:avLst/>
          </a:prstGeom>
        </p:spPr>
        <p:txBody>
          <a:bodyPr vert="horz" lIns="94323" tIns="47162" rIns="94323" bIns="47162" rtlCol="0" anchor="b"/>
          <a:lstStyle>
            <a:lvl1pPr algn="l">
              <a:defRPr sz="1200"/>
            </a:lvl1pPr>
          </a:lstStyle>
          <a:p>
            <a:endParaRPr lang="en-ZA"/>
          </a:p>
        </p:txBody>
      </p:sp>
      <p:sp>
        <p:nvSpPr>
          <p:cNvPr id="7" name="Slide Number Placeholder 6"/>
          <p:cNvSpPr>
            <a:spLocks noGrp="1"/>
          </p:cNvSpPr>
          <p:nvPr>
            <p:ph type="sldNum" sz="quarter" idx="5"/>
          </p:nvPr>
        </p:nvSpPr>
        <p:spPr>
          <a:xfrm>
            <a:off x="4023092" y="9719600"/>
            <a:ext cx="3077739" cy="513428"/>
          </a:xfrm>
          <a:prstGeom prst="rect">
            <a:avLst/>
          </a:prstGeom>
        </p:spPr>
        <p:txBody>
          <a:bodyPr vert="horz" lIns="94323" tIns="47162" rIns="94323" bIns="47162" rtlCol="0" anchor="b"/>
          <a:lstStyle>
            <a:lvl1pPr algn="r">
              <a:defRPr sz="1200"/>
            </a:lvl1pPr>
          </a:lstStyle>
          <a:p>
            <a:fld id="{E8E29B85-9B6E-4972-8219-386EB6CF3BB3}" type="slidenum">
              <a:rPr lang="en-ZA" smtClean="0"/>
              <a:t>‹#›</a:t>
            </a:fld>
            <a:endParaRPr lang="en-ZA"/>
          </a:p>
        </p:txBody>
      </p:sp>
    </p:spTree>
    <p:extLst>
      <p:ext uri="{BB962C8B-B14F-4D97-AF65-F5344CB8AC3E}">
        <p14:creationId xmlns:p14="http://schemas.microsoft.com/office/powerpoint/2010/main" val="250880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Good morning</a:t>
            </a:r>
          </a:p>
          <a:p>
            <a:r>
              <a:rPr lang="en-ZA" dirty="0" smtClean="0"/>
              <a:t>I</a:t>
            </a:r>
            <a:r>
              <a:rPr lang="en-ZA" baseline="0" dirty="0" smtClean="0"/>
              <a:t> am Anurag from the Torr Vision Group at Oxford</a:t>
            </a:r>
          </a:p>
          <a:p>
            <a:r>
              <a:rPr lang="en-ZA" baseline="0" dirty="0" smtClean="0"/>
              <a:t>I will be talking about our BMVC paper which incorporates audio in semantic segmentation</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1</a:t>
            </a:fld>
            <a:endParaRPr lang="en-ZA"/>
          </a:p>
        </p:txBody>
      </p:sp>
    </p:spTree>
    <p:extLst>
      <p:ext uri="{BB962C8B-B14F-4D97-AF65-F5344CB8AC3E}">
        <p14:creationId xmlns:p14="http://schemas.microsoft.com/office/powerpoint/2010/main" val="677040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Our pipeline for recognition is then</a:t>
            </a:r>
            <a:r>
              <a:rPr lang="en-ZA" baseline="0" dirty="0" smtClean="0"/>
              <a:t> as follows:</a:t>
            </a:r>
          </a:p>
          <a:p>
            <a:endParaRPr lang="en-ZA" baseline="0" dirty="0" smtClean="0"/>
          </a:p>
          <a:p>
            <a:r>
              <a:rPr lang="en-ZA" baseline="0" dirty="0" smtClean="0"/>
              <a:t>The input is an RGB image, as well as auditory information associated with a small subset of the image pixels.</a:t>
            </a:r>
          </a:p>
          <a:p>
            <a:r>
              <a:rPr lang="en-ZA" baseline="0" dirty="0" smtClean="0"/>
              <a:t>The entire RGB image is input to a Visual Classifier which produces per-pixel probabilistic predictions for the object class as well as the material class.</a:t>
            </a:r>
          </a:p>
          <a:p>
            <a:r>
              <a:rPr lang="en-ZA" baseline="0" dirty="0" smtClean="0"/>
              <a:t>The different sound waveforms are input to an Audio Classifier which produces probabilistic material predictions. These predictions are then associated with the pixels which the sound was obtained from.</a:t>
            </a:r>
          </a:p>
          <a:p>
            <a:endParaRPr lang="en-ZA" baseline="0" dirty="0" smtClean="0"/>
          </a:p>
          <a:p>
            <a:r>
              <a:rPr lang="en-ZA" baseline="0" dirty="0" smtClean="0"/>
              <a:t>These </a:t>
            </a:r>
            <a:r>
              <a:rPr lang="en-ZA" baseline="0" dirty="0" err="1" smtClean="0"/>
              <a:t>probabilistric</a:t>
            </a:r>
            <a:r>
              <a:rPr lang="en-ZA" baseline="0" dirty="0" smtClean="0"/>
              <a:t> predictions then act as the unary potentials of our bi-layer, joint Conditional Random Field. We use this structured model to refine our noisy unary predictions and produce object and material labels which are consistent with each other and image boundaries.</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10</a:t>
            </a:fld>
            <a:endParaRPr lang="en-ZA"/>
          </a:p>
        </p:txBody>
      </p:sp>
    </p:spTree>
    <p:extLst>
      <p:ext uri="{BB962C8B-B14F-4D97-AF65-F5344CB8AC3E}">
        <p14:creationId xmlns:p14="http://schemas.microsoft.com/office/powerpoint/2010/main" val="829278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Our visual</a:t>
            </a:r>
            <a:r>
              <a:rPr lang="en-ZA" baseline="0" dirty="0" smtClean="0"/>
              <a:t> classifier is a Joint-Boosting classifier that uses hand-crafted features: SIFT, HOG, LBP and colour, quantised with bag-of-words.</a:t>
            </a:r>
          </a:p>
          <a:p>
            <a:r>
              <a:rPr lang="en-ZA" baseline="0" dirty="0" smtClean="0"/>
              <a:t>For every pixel, we examine a window around it from which we extract these features, and then we classify the pixel using this.</a:t>
            </a:r>
          </a:p>
          <a:p>
            <a:endParaRPr lang="en-ZA" baseline="0" dirty="0" smtClean="0"/>
          </a:p>
          <a:p>
            <a:r>
              <a:rPr lang="en-ZA" baseline="0" dirty="0" smtClean="0"/>
              <a:t>There is no global context from this method, since the prediction of each pixel is based by only examining its immediate neighbourhood. This often gives us predictions which are noisy and not consistent with edges in the image. But our CRF later in the pipeline ameliorates this issue.</a:t>
            </a:r>
            <a:endParaRPr lang="en-ZA" dirty="0" smtClean="0"/>
          </a:p>
          <a:p>
            <a:endParaRPr lang="en-ZA" dirty="0" smtClean="0"/>
          </a:p>
          <a:p>
            <a:r>
              <a:rPr lang="en-ZA" dirty="0" smtClean="0"/>
              <a:t>We would have used a CNN if</a:t>
            </a:r>
            <a:r>
              <a:rPr lang="en-ZA" baseline="0" dirty="0" smtClean="0"/>
              <a:t> we had a larger dataset, as that would probably have given us better unary potentials. </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11</a:t>
            </a:fld>
            <a:endParaRPr lang="en-ZA"/>
          </a:p>
        </p:txBody>
      </p:sp>
    </p:spTree>
    <p:extLst>
      <p:ext uri="{BB962C8B-B14F-4D97-AF65-F5344CB8AC3E}">
        <p14:creationId xmlns:p14="http://schemas.microsoft.com/office/powerpoint/2010/main" val="3583292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Our audio</a:t>
            </a:r>
            <a:r>
              <a:rPr lang="en-ZA" baseline="0" dirty="0" smtClean="0"/>
              <a:t> classifier first isolates the sound of interest from a recording, extracts features and then classifies these features with a random forest</a:t>
            </a:r>
          </a:p>
        </p:txBody>
      </p:sp>
      <p:sp>
        <p:nvSpPr>
          <p:cNvPr id="4" name="Slide Number Placeholder 3"/>
          <p:cNvSpPr>
            <a:spLocks noGrp="1"/>
          </p:cNvSpPr>
          <p:nvPr>
            <p:ph type="sldNum" sz="quarter" idx="10"/>
          </p:nvPr>
        </p:nvSpPr>
        <p:spPr/>
        <p:txBody>
          <a:bodyPr/>
          <a:lstStyle/>
          <a:p>
            <a:fld id="{E8E29B85-9B6E-4972-8219-386EB6CF3BB3}" type="slidenum">
              <a:rPr lang="en-ZA" smtClean="0"/>
              <a:t>12</a:t>
            </a:fld>
            <a:endParaRPr lang="en-ZA"/>
          </a:p>
        </p:txBody>
      </p:sp>
    </p:spTree>
    <p:extLst>
      <p:ext uri="{BB962C8B-B14F-4D97-AF65-F5344CB8AC3E}">
        <p14:creationId xmlns:p14="http://schemas.microsoft.com/office/powerpoint/2010/main" val="2404489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This image shows an</a:t>
            </a:r>
            <a:r>
              <a:rPr lang="en-ZA" baseline="0" dirty="0" smtClean="0"/>
              <a:t> example of a waveform obtained from striking a table.</a:t>
            </a:r>
          </a:p>
          <a:p>
            <a:endParaRPr lang="en-ZA" baseline="0" dirty="0" smtClean="0"/>
          </a:p>
          <a:p>
            <a:r>
              <a:rPr lang="en-ZA" baseline="0" dirty="0" smtClean="0"/>
              <a:t>As you can see, there is a period of silence before the object is struck and the sound dies down after that as well.</a:t>
            </a:r>
          </a:p>
          <a:p>
            <a:r>
              <a:rPr lang="en-ZA" baseline="0" dirty="0" smtClean="0"/>
              <a:t>To isolate this sound, we divide the recording into windows of size m, and then select the k consecutive windows with the highest energy (or l2 norm)</a:t>
            </a:r>
          </a:p>
          <a:p>
            <a:pPr marL="0" marR="0" indent="0" algn="l" defTabSz="914400" rtl="0" eaLnBrk="1" fontAlgn="auto" latinLnBrk="0" hangingPunct="1">
              <a:lnSpc>
                <a:spcPct val="100000"/>
              </a:lnSpc>
              <a:spcBef>
                <a:spcPts val="0"/>
              </a:spcBef>
              <a:spcAft>
                <a:spcPts val="0"/>
              </a:spcAft>
              <a:buClrTx/>
              <a:buSzTx/>
              <a:buFontTx/>
              <a:buNone/>
              <a:tabLst/>
              <a:defRPr/>
            </a:pPr>
            <a:r>
              <a:rPr lang="en-ZA" baseline="0" dirty="0" smtClean="0"/>
              <a:t>This is based on the assumption that the sound of interest initially has the highest amplitude in the recording, and then decays over time. This is true when there is not much background noise</a:t>
            </a:r>
          </a:p>
          <a:p>
            <a:r>
              <a:rPr lang="en-ZA" baseline="0" dirty="0" smtClean="0"/>
              <a:t>And by cross-validating, we found that 30 consecutive windows with 512 samples per window worked the best. </a:t>
            </a:r>
          </a:p>
        </p:txBody>
      </p:sp>
      <p:sp>
        <p:nvSpPr>
          <p:cNvPr id="4" name="Slide Number Placeholder 3"/>
          <p:cNvSpPr>
            <a:spLocks noGrp="1"/>
          </p:cNvSpPr>
          <p:nvPr>
            <p:ph type="sldNum" sz="quarter" idx="10"/>
          </p:nvPr>
        </p:nvSpPr>
        <p:spPr/>
        <p:txBody>
          <a:bodyPr/>
          <a:lstStyle/>
          <a:p>
            <a:fld id="{E8E29B85-9B6E-4972-8219-386EB6CF3BB3}" type="slidenum">
              <a:rPr lang="en-ZA" smtClean="0"/>
              <a:t>13</a:t>
            </a:fld>
            <a:endParaRPr lang="en-ZA"/>
          </a:p>
        </p:txBody>
      </p:sp>
    </p:spTree>
    <p:extLst>
      <p:ext uri="{BB962C8B-B14F-4D97-AF65-F5344CB8AC3E}">
        <p14:creationId xmlns:p14="http://schemas.microsoft.com/office/powerpoint/2010/main" val="367685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From the isolated</a:t>
            </a:r>
            <a:r>
              <a:rPr lang="en-ZA" baseline="0" dirty="0" smtClean="0"/>
              <a:t> sound, we then extract features for classification. </a:t>
            </a:r>
          </a:p>
          <a:p>
            <a:r>
              <a:rPr lang="en-ZA" baseline="0" dirty="0" smtClean="0"/>
              <a:t>We use features from the time domain (such as the energy per window) and also the frequency domain by computing the Short-Time Fourier Transform of the windowed signals (Hamming window). Different statistics were computed from the frequency domain and used as features</a:t>
            </a:r>
          </a:p>
          <a:p>
            <a:r>
              <a:rPr lang="en-ZA" baseline="0" dirty="0" smtClean="0"/>
              <a:t>All these features were then concatenated together and classified with a random forest (which was just chosen as it performed better than an SVM or Boosting). </a:t>
            </a:r>
            <a:endParaRPr lang="en-ZA" dirty="0" smtClean="0"/>
          </a:p>
          <a:p>
            <a:endParaRPr lang="en-ZA" dirty="0" smtClean="0"/>
          </a:p>
          <a:p>
            <a:r>
              <a:rPr lang="en-ZA" baseline="0" dirty="0" smtClean="0"/>
              <a:t>We did not take any other steps to combat acoustic echoes, but recordings with echoes and speech in the background in our test set were not particularly problematic. </a:t>
            </a:r>
            <a:endParaRPr lang="en-ZA" dirty="0" smtClean="0"/>
          </a:p>
        </p:txBody>
      </p:sp>
      <p:sp>
        <p:nvSpPr>
          <p:cNvPr id="4" name="Slide Number Placeholder 3"/>
          <p:cNvSpPr>
            <a:spLocks noGrp="1"/>
          </p:cNvSpPr>
          <p:nvPr>
            <p:ph type="sldNum" sz="quarter" idx="10"/>
          </p:nvPr>
        </p:nvSpPr>
        <p:spPr/>
        <p:txBody>
          <a:bodyPr/>
          <a:lstStyle/>
          <a:p>
            <a:fld id="{E8E29B85-9B6E-4972-8219-386EB6CF3BB3}" type="slidenum">
              <a:rPr lang="en-ZA" smtClean="0"/>
              <a:t>14</a:t>
            </a:fld>
            <a:endParaRPr lang="en-ZA"/>
          </a:p>
        </p:txBody>
      </p:sp>
    </p:spTree>
    <p:extLst>
      <p:ext uri="{BB962C8B-B14F-4D97-AF65-F5344CB8AC3E}">
        <p14:creationId xmlns:p14="http://schemas.microsoft.com/office/powerpoint/2010/main" val="1080942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The output of our</a:t>
            </a:r>
            <a:r>
              <a:rPr lang="en-ZA" baseline="0" dirty="0" smtClean="0"/>
              <a:t> classifiers act as the unary potentials of our conditional random field, or CRF.</a:t>
            </a:r>
          </a:p>
          <a:p>
            <a:endParaRPr lang="en-ZA" baseline="0" dirty="0" smtClean="0"/>
          </a:p>
          <a:p>
            <a:r>
              <a:rPr lang="en-ZA" baseline="0" dirty="0" smtClean="0"/>
              <a:t>Our CRF has smoothness priors which encourage pixels of the same colour to take the same label, and also nearby pixels to take the same labels.</a:t>
            </a:r>
          </a:p>
          <a:p>
            <a:r>
              <a:rPr lang="en-ZA" baseline="0" dirty="0" smtClean="0"/>
              <a:t>Our CRF consists of two levels, one for object labels and one for material labels. Connections between the two categories are used to ensure consistency between the two: for example, a desk cannot be made from ceramic and so on.</a:t>
            </a:r>
          </a:p>
        </p:txBody>
      </p:sp>
      <p:sp>
        <p:nvSpPr>
          <p:cNvPr id="4" name="Slide Number Placeholder 3"/>
          <p:cNvSpPr>
            <a:spLocks noGrp="1"/>
          </p:cNvSpPr>
          <p:nvPr>
            <p:ph type="sldNum" sz="quarter" idx="10"/>
          </p:nvPr>
        </p:nvSpPr>
        <p:spPr/>
        <p:txBody>
          <a:bodyPr/>
          <a:lstStyle/>
          <a:p>
            <a:fld id="{E8E29B85-9B6E-4972-8219-386EB6CF3BB3}" type="slidenum">
              <a:rPr lang="en-ZA" smtClean="0"/>
              <a:t>15</a:t>
            </a:fld>
            <a:endParaRPr lang="en-ZA"/>
          </a:p>
        </p:txBody>
      </p:sp>
    </p:spTree>
    <p:extLst>
      <p:ext uri="{BB962C8B-B14F-4D97-AF65-F5344CB8AC3E}">
        <p14:creationId xmlns:p14="http://schemas.microsoft.com/office/powerpoint/2010/main" val="1124855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A</a:t>
            </a:r>
            <a:r>
              <a:rPr lang="en-ZA" baseline="0" dirty="0" smtClean="0"/>
              <a:t> CRF defines a probability distribution (actually a Gibbs distribution) where the probability of a node depends on its observed data (which is not shown in this figure), as well as connections between other nodes in the graph.</a:t>
            </a:r>
          </a:p>
          <a:p>
            <a:endParaRPr lang="en-ZA" baseline="0" dirty="0" smtClean="0"/>
          </a:p>
          <a:p>
            <a:r>
              <a:rPr lang="en-ZA" baseline="0" dirty="0" smtClean="0"/>
              <a:t>My taking the negative logarithm of the probability, we obtain an energy function. Minimising this energy function corresponds to finding the MAP or Maximum a Posteriori labelling.</a:t>
            </a:r>
          </a:p>
          <a:p>
            <a:endParaRPr lang="en-ZA" baseline="0" dirty="0" smtClean="0"/>
          </a:p>
          <a:p>
            <a:r>
              <a:rPr lang="en-ZA" baseline="0" dirty="0" smtClean="0"/>
              <a:t>Our energy consists of an object energy, which is obtained from all the nodes in the Object layer of the CRF; a material energy computed from all the nodes in the Material layer of the CRF; and a joint energy obtained from links between the object and material nodes. I will now describe each of these energies.</a:t>
            </a:r>
          </a:p>
          <a:p>
            <a:endParaRPr lang="en-ZA" baseline="0" dirty="0" smtClean="0"/>
          </a:p>
        </p:txBody>
      </p:sp>
      <p:sp>
        <p:nvSpPr>
          <p:cNvPr id="4" name="Slide Number Placeholder 3"/>
          <p:cNvSpPr>
            <a:spLocks noGrp="1"/>
          </p:cNvSpPr>
          <p:nvPr>
            <p:ph type="sldNum" sz="quarter" idx="10"/>
          </p:nvPr>
        </p:nvSpPr>
        <p:spPr/>
        <p:txBody>
          <a:bodyPr/>
          <a:lstStyle/>
          <a:p>
            <a:fld id="{E8E29B85-9B6E-4972-8219-386EB6CF3BB3}" type="slidenum">
              <a:rPr lang="en-ZA" smtClean="0"/>
              <a:t>16</a:t>
            </a:fld>
            <a:endParaRPr lang="en-ZA"/>
          </a:p>
        </p:txBody>
      </p:sp>
    </p:spTree>
    <p:extLst>
      <p:ext uri="{BB962C8B-B14F-4D97-AF65-F5344CB8AC3E}">
        <p14:creationId xmlns:p14="http://schemas.microsoft.com/office/powerpoint/2010/main" val="2342612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The object energy consists</a:t>
            </a:r>
            <a:r>
              <a:rPr lang="en-ZA" baseline="0" dirty="0" smtClean="0"/>
              <a:t> of a unary cost from the visual boosting classifier. Each node in the CRF graph corresponds to a pixel in the image, and the unary cost for each label and each pixel is the negative logarithm of the probability predicted by the classifier for that class. </a:t>
            </a:r>
          </a:p>
          <a:p>
            <a:endParaRPr lang="en-ZA" baseline="0" dirty="0" smtClean="0"/>
          </a:p>
          <a:p>
            <a:r>
              <a:rPr lang="en-ZA" baseline="0" dirty="0" smtClean="0"/>
              <a:t>The object nodes are then densely connected to each other with a pairwise cost which encourages colour and spatial consistency. By densely connected, I mean that </a:t>
            </a:r>
            <a:r>
              <a:rPr lang="en-ZA" baseline="0" dirty="0" err="1" smtClean="0"/>
              <a:t>evey</a:t>
            </a:r>
            <a:r>
              <a:rPr lang="en-ZA" baseline="0" dirty="0" smtClean="0"/>
              <a:t> node is connected to every other node. We used the same Gaussian-kernel pairwise potentials as </a:t>
            </a:r>
            <a:r>
              <a:rPr lang="en-ZA" baseline="0" dirty="0" err="1" smtClean="0"/>
              <a:t>Krahenbuhl</a:t>
            </a:r>
            <a:r>
              <a:rPr lang="en-ZA" baseline="0" dirty="0" smtClean="0"/>
              <a:t> and </a:t>
            </a:r>
            <a:r>
              <a:rPr lang="en-ZA" baseline="0" dirty="0" err="1" smtClean="0"/>
              <a:t>Koltun</a:t>
            </a:r>
            <a:r>
              <a:rPr lang="en-ZA" baseline="0" dirty="0" smtClean="0"/>
              <a:t>, since they can be optimised for very fast mean-field inference. </a:t>
            </a:r>
            <a:endParaRPr lang="en-ZA" dirty="0" smtClean="0"/>
          </a:p>
          <a:p>
            <a:endParaRPr lang="en-ZA" dirty="0" smtClean="0"/>
          </a:p>
          <a:p>
            <a:r>
              <a:rPr lang="en-ZA" baseline="0" dirty="0" smtClean="0"/>
              <a:t>We could have used higher order terms (by this I mean cliques in our graph consisting of more than two nodes), but in practice, we found that they did not really improve results</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17</a:t>
            </a:fld>
            <a:endParaRPr lang="en-ZA"/>
          </a:p>
        </p:txBody>
      </p:sp>
    </p:spTree>
    <p:extLst>
      <p:ext uri="{BB962C8B-B14F-4D97-AF65-F5344CB8AC3E}">
        <p14:creationId xmlns:p14="http://schemas.microsoft.com/office/powerpoint/2010/main" val="1887864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So here is an example of this</a:t>
            </a:r>
            <a:r>
              <a:rPr lang="en-ZA" baseline="0" dirty="0" smtClean="0"/>
              <a:t> energy function in use.</a:t>
            </a:r>
          </a:p>
          <a:p>
            <a:endParaRPr lang="en-ZA" baseline="0" dirty="0" smtClean="0"/>
          </a:p>
          <a:p>
            <a:r>
              <a:rPr lang="en-ZA" baseline="0" dirty="0" smtClean="0"/>
              <a:t>Initially, the predictions of our unary classifier are very noisy, as each pixel is predicted using very local information. However, when we incorporate our pairwise potentials, the results are much smoother and more consistent. There are still some clear failures in the output, such as the mug which was not segmented – possibly because it is similar to the wall in its white colour and lack of texture. </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18</a:t>
            </a:fld>
            <a:endParaRPr lang="en-ZA"/>
          </a:p>
        </p:txBody>
      </p:sp>
    </p:spTree>
    <p:extLst>
      <p:ext uri="{BB962C8B-B14F-4D97-AF65-F5344CB8AC3E}">
        <p14:creationId xmlns:p14="http://schemas.microsoft.com/office/powerpoint/2010/main" val="865027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The material energy is also</a:t>
            </a:r>
            <a:r>
              <a:rPr lang="en-ZA" baseline="0" dirty="0" smtClean="0"/>
              <a:t> a sum of unary and pairwise potentials. The pairwise potentials are of the same form as the objects, and so I will not describe them again.</a:t>
            </a:r>
          </a:p>
          <a:p>
            <a:endParaRPr lang="en-ZA" baseline="0" dirty="0" smtClean="0"/>
          </a:p>
          <a:p>
            <a:r>
              <a:rPr lang="en-ZA" baseline="0" dirty="0" smtClean="0"/>
              <a:t>The unary energy (or cost) is different since we have two classifiers for materials – a classifier which operates on visual features and another one from sound features. Furthermore, we only have auditory information for a small number of pixels.</a:t>
            </a:r>
          </a:p>
          <a:p>
            <a:endParaRPr lang="en-ZA" baseline="0" dirty="0" smtClean="0"/>
          </a:p>
          <a:p>
            <a:r>
              <a:rPr lang="en-ZA" baseline="0" dirty="0" smtClean="0"/>
              <a:t>So when we do have auditory information, the unary cost is the negative logarithm of a convex combination of the probabilities output by the visual classifier and audio classifier respectively.</a:t>
            </a:r>
          </a:p>
          <a:p>
            <a:r>
              <a:rPr lang="en-ZA" baseline="0" dirty="0" smtClean="0"/>
              <a:t>In the case that we do not have auditory information, we assume that the output of the sound classifier is a Uniform distribution. In other words, all material categories are equally likely</a:t>
            </a:r>
            <a:endParaRPr lang="en-ZA" dirty="0" smtClean="0"/>
          </a:p>
        </p:txBody>
      </p:sp>
      <p:sp>
        <p:nvSpPr>
          <p:cNvPr id="4" name="Slide Number Placeholder 3"/>
          <p:cNvSpPr>
            <a:spLocks noGrp="1"/>
          </p:cNvSpPr>
          <p:nvPr>
            <p:ph type="sldNum" sz="quarter" idx="10"/>
          </p:nvPr>
        </p:nvSpPr>
        <p:spPr/>
        <p:txBody>
          <a:bodyPr/>
          <a:lstStyle/>
          <a:p>
            <a:fld id="{E8E29B85-9B6E-4972-8219-386EB6CF3BB3}" type="slidenum">
              <a:rPr lang="en-ZA" smtClean="0"/>
              <a:t>19</a:t>
            </a:fld>
            <a:endParaRPr lang="en-ZA"/>
          </a:p>
        </p:txBody>
      </p:sp>
    </p:spTree>
    <p:extLst>
      <p:ext uri="{BB962C8B-B14F-4D97-AF65-F5344CB8AC3E}">
        <p14:creationId xmlns:p14="http://schemas.microsoft.com/office/powerpoint/2010/main" val="2666154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Scene understanding is a long-standing goal of Computer Vision. And it encompasses multiple</a:t>
            </a:r>
            <a:r>
              <a:rPr lang="en-ZA" baseline="0" dirty="0" smtClean="0"/>
              <a:t> tasks like semantic segmentation (which this talk is about), object detection, counting instances of objects, classifying the scene and so on. </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a:t>
            </a:fld>
            <a:endParaRPr lang="en-ZA"/>
          </a:p>
        </p:txBody>
      </p:sp>
    </p:spTree>
    <p:extLst>
      <p:ext uri="{BB962C8B-B14F-4D97-AF65-F5344CB8AC3E}">
        <p14:creationId xmlns:p14="http://schemas.microsoft.com/office/powerpoint/2010/main" val="2969953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So here, we can again see that our unary predictions are quite</a:t>
            </a:r>
            <a:r>
              <a:rPr lang="en-ZA" baseline="0" dirty="0" smtClean="0"/>
              <a:t> noisy. We are only showing the unary predictions from our visual classifier.</a:t>
            </a:r>
          </a:p>
        </p:txBody>
      </p:sp>
      <p:sp>
        <p:nvSpPr>
          <p:cNvPr id="4" name="Slide Number Placeholder 3"/>
          <p:cNvSpPr>
            <a:spLocks noGrp="1"/>
          </p:cNvSpPr>
          <p:nvPr>
            <p:ph type="sldNum" sz="quarter" idx="10"/>
          </p:nvPr>
        </p:nvSpPr>
        <p:spPr/>
        <p:txBody>
          <a:bodyPr/>
          <a:lstStyle/>
          <a:p>
            <a:fld id="{E8E29B85-9B6E-4972-8219-386EB6CF3BB3}" type="slidenum">
              <a:rPr lang="en-ZA" smtClean="0"/>
              <a:t>20</a:t>
            </a:fld>
            <a:endParaRPr lang="en-ZA"/>
          </a:p>
        </p:txBody>
      </p:sp>
    </p:spTree>
    <p:extLst>
      <p:ext uri="{BB962C8B-B14F-4D97-AF65-F5344CB8AC3E}">
        <p14:creationId xmlns:p14="http://schemas.microsoft.com/office/powerpoint/2010/main" val="400615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So here, we can again see that our unary predictions are quite</a:t>
            </a:r>
            <a:r>
              <a:rPr lang="en-ZA" baseline="0" dirty="0" smtClean="0"/>
              <a:t> noisy. We are only showing the unary predictions from our visual classifier.</a:t>
            </a:r>
          </a:p>
          <a:p>
            <a:endParaRPr lang="en-ZA" baseline="0" dirty="0" smtClean="0"/>
          </a:p>
          <a:p>
            <a:r>
              <a:rPr lang="en-ZA" baseline="0" dirty="0" smtClean="0"/>
              <a:t>And when we add the pairwise potentials, the output is much smoother, although the mug and plastic parts such as keyboard and telephone are still misclassified.</a:t>
            </a:r>
          </a:p>
          <a:p>
            <a:endParaRPr lang="en-ZA" baseline="0" dirty="0" smtClean="0"/>
          </a:p>
          <a:p>
            <a:endParaRPr lang="en-ZA" baseline="0" dirty="0" smtClean="0"/>
          </a:p>
        </p:txBody>
      </p:sp>
      <p:sp>
        <p:nvSpPr>
          <p:cNvPr id="4" name="Slide Number Placeholder 3"/>
          <p:cNvSpPr>
            <a:spLocks noGrp="1"/>
          </p:cNvSpPr>
          <p:nvPr>
            <p:ph type="sldNum" sz="quarter" idx="10"/>
          </p:nvPr>
        </p:nvSpPr>
        <p:spPr/>
        <p:txBody>
          <a:bodyPr/>
          <a:lstStyle/>
          <a:p>
            <a:fld id="{E8E29B85-9B6E-4972-8219-386EB6CF3BB3}" type="slidenum">
              <a:rPr lang="en-ZA" smtClean="0"/>
              <a:t>21</a:t>
            </a:fld>
            <a:endParaRPr lang="en-ZA"/>
          </a:p>
        </p:txBody>
      </p:sp>
    </p:spTree>
    <p:extLst>
      <p:ext uri="{BB962C8B-B14F-4D97-AF65-F5344CB8AC3E}">
        <p14:creationId xmlns:p14="http://schemas.microsoft.com/office/powerpoint/2010/main" val="327555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aseline="0" dirty="0" smtClean="0"/>
              <a:t>Our labelling improves when we use sound information in our unary potentials.</a:t>
            </a:r>
          </a:p>
          <a:p>
            <a:r>
              <a:rPr lang="en-ZA" baseline="0" dirty="0" smtClean="0"/>
              <a:t>The yellow boxes in the input image show where the objects were struck and consequently, where in the image we have auditory information.</a:t>
            </a:r>
          </a:p>
          <a:p>
            <a:r>
              <a:rPr lang="en-ZA" baseline="0" dirty="0" smtClean="0"/>
              <a:t>Since all of these sounds were classified correctly, our overall material labelling improves considerably with the mug, keyboard and telephone being correctly labelled now.</a:t>
            </a:r>
          </a:p>
          <a:p>
            <a:r>
              <a:rPr lang="en-ZA" baseline="0" dirty="0" smtClean="0"/>
              <a:t>The keyboard just beneath the monitor does not have sound associated with it – but it still classified correctly when we add sound. The reason for this is due to the long-range interactions that we incorporate into our CRF (since all nodes are connected to each other). The pixels from the telephone and second keyboard encourage the first keyboard to take on the same material label as they have similar colour.</a:t>
            </a:r>
          </a:p>
          <a:p>
            <a:r>
              <a:rPr lang="en-ZA" baseline="0" dirty="0" smtClean="0"/>
              <a:t>Hence, although our auditory information is available for a very  sparse set of pixels, we can propagate it throughout the image using visual cues. </a:t>
            </a:r>
          </a:p>
        </p:txBody>
      </p:sp>
      <p:sp>
        <p:nvSpPr>
          <p:cNvPr id="4" name="Slide Number Placeholder 3"/>
          <p:cNvSpPr>
            <a:spLocks noGrp="1"/>
          </p:cNvSpPr>
          <p:nvPr>
            <p:ph type="sldNum" sz="quarter" idx="10"/>
          </p:nvPr>
        </p:nvSpPr>
        <p:spPr/>
        <p:txBody>
          <a:bodyPr/>
          <a:lstStyle/>
          <a:p>
            <a:fld id="{E8E29B85-9B6E-4972-8219-386EB6CF3BB3}" type="slidenum">
              <a:rPr lang="en-ZA" smtClean="0"/>
              <a:t>22</a:t>
            </a:fld>
            <a:endParaRPr lang="en-ZA"/>
          </a:p>
        </p:txBody>
      </p:sp>
    </p:spTree>
    <p:extLst>
      <p:ext uri="{BB962C8B-B14F-4D97-AF65-F5344CB8AC3E}">
        <p14:creationId xmlns:p14="http://schemas.microsoft.com/office/powerpoint/2010/main" val="4265217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Previously,</a:t>
            </a:r>
            <a:r>
              <a:rPr lang="en-ZA" baseline="0" dirty="0" smtClean="0"/>
              <a:t> I mentioned that we use a Uniform distribution as the output of our sound classifier when no audio data is available.</a:t>
            </a:r>
          </a:p>
          <a:p>
            <a:r>
              <a:rPr lang="en-ZA" baseline="0" dirty="0" smtClean="0"/>
              <a:t>It would have been possible, in this case, to just use the output of the visual classifier, and ignore the uniform distribution completely.</a:t>
            </a:r>
          </a:p>
          <a:p>
            <a:endParaRPr lang="en-ZA" baseline="0" dirty="0" smtClean="0"/>
          </a:p>
          <a:p>
            <a:r>
              <a:rPr lang="en-ZA" baseline="0" dirty="0" smtClean="0"/>
              <a:t>However, we found that this does not work well at all, as you can see in the middle image.</a:t>
            </a:r>
          </a:p>
          <a:p>
            <a:r>
              <a:rPr lang="en-ZA" baseline="0" dirty="0" smtClean="0"/>
              <a:t>This is because our visual classifier often predicts the wrong label with a high confidence, and we cannot really recover from this. So adding the uniform distribution in this case, in effect “weakens” overconfident predictions of the visual classifier.</a:t>
            </a:r>
          </a:p>
          <a:p>
            <a:r>
              <a:rPr lang="en-ZA" baseline="0" dirty="0" smtClean="0"/>
              <a:t>We would probably not have to do this if the </a:t>
            </a:r>
            <a:r>
              <a:rPr lang="en-ZA" baseline="0" dirty="0" err="1" smtClean="0"/>
              <a:t>unaries</a:t>
            </a:r>
            <a:r>
              <a:rPr lang="en-ZA" baseline="0" dirty="0" smtClean="0"/>
              <a:t> produced by the visual classifier were better, and this may have been the case if we had more training data. </a:t>
            </a:r>
          </a:p>
          <a:p>
            <a:endParaRPr lang="en-ZA" baseline="0" dirty="0" smtClean="0"/>
          </a:p>
          <a:p>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23</a:t>
            </a:fld>
            <a:endParaRPr lang="en-ZA"/>
          </a:p>
        </p:txBody>
      </p:sp>
    </p:spTree>
    <p:extLst>
      <p:ext uri="{BB962C8B-B14F-4D97-AF65-F5344CB8AC3E}">
        <p14:creationId xmlns:p14="http://schemas.microsoft.com/office/powerpoint/2010/main" val="2076509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The</a:t>
            </a:r>
            <a:r>
              <a:rPr lang="en-ZA" baseline="0" dirty="0" smtClean="0"/>
              <a:t> joint energy encourages consistency between material and objects.</a:t>
            </a:r>
          </a:p>
          <a:p>
            <a:r>
              <a:rPr lang="en-ZA" baseline="0" dirty="0" smtClean="0"/>
              <a:t>We learn the costs from the training data, by estimating the conditional probability of object given material and vice versa by counting </a:t>
            </a:r>
            <a:r>
              <a:rPr lang="en-ZA" baseline="0" dirty="0" err="1" smtClean="0"/>
              <a:t>coocurrences</a:t>
            </a:r>
            <a:r>
              <a:rPr lang="en-ZA" baseline="0" dirty="0" smtClean="0"/>
              <a:t> in the training data.</a:t>
            </a:r>
          </a:p>
          <a:p>
            <a:endParaRPr lang="en-ZA" baseline="0" dirty="0" smtClean="0"/>
          </a:p>
          <a:p>
            <a:r>
              <a:rPr lang="en-ZA" baseline="0" dirty="0" smtClean="0"/>
              <a:t>Objects and material which do not co-occur in the training data (such as a mug made of gypsum) have a very low probability, and consequently high cost which discourages that label pair from being selected at all.</a:t>
            </a:r>
            <a:endParaRPr lang="en-ZA" dirty="0" smtClean="0"/>
          </a:p>
        </p:txBody>
      </p:sp>
      <p:sp>
        <p:nvSpPr>
          <p:cNvPr id="4" name="Slide Number Placeholder 3"/>
          <p:cNvSpPr>
            <a:spLocks noGrp="1"/>
          </p:cNvSpPr>
          <p:nvPr>
            <p:ph type="sldNum" sz="quarter" idx="10"/>
          </p:nvPr>
        </p:nvSpPr>
        <p:spPr/>
        <p:txBody>
          <a:bodyPr/>
          <a:lstStyle/>
          <a:p>
            <a:fld id="{E8E29B85-9B6E-4972-8219-386EB6CF3BB3}" type="slidenum">
              <a:rPr lang="en-ZA" smtClean="0"/>
              <a:t>24</a:t>
            </a:fld>
            <a:endParaRPr lang="en-ZA"/>
          </a:p>
        </p:txBody>
      </p:sp>
    </p:spTree>
    <p:extLst>
      <p:ext uri="{BB962C8B-B14F-4D97-AF65-F5344CB8AC3E}">
        <p14:creationId xmlns:p14="http://schemas.microsoft.com/office/powerpoint/2010/main" val="1413952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So this example shows how the</a:t>
            </a:r>
            <a:r>
              <a:rPr lang="en-ZA" baseline="0" dirty="0" smtClean="0"/>
              <a:t> joint energy costs improves our object labelling, since our knowledge of the material labelling is used to improve our objects. </a:t>
            </a:r>
          </a:p>
          <a:p>
            <a:r>
              <a:rPr lang="en-ZA" baseline="0" dirty="0" smtClean="0"/>
              <a:t>For example, we can now correctly label the mug, since we know from our training data that a wall made of ceramic is highly unlikely. </a:t>
            </a:r>
          </a:p>
          <a:p>
            <a:r>
              <a:rPr lang="en-ZA" baseline="0" dirty="0" smtClean="0"/>
              <a:t>In our case, we did not really observe object labelling improving the material labelling though. </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25</a:t>
            </a:fld>
            <a:endParaRPr lang="en-ZA"/>
          </a:p>
        </p:txBody>
      </p:sp>
    </p:spTree>
    <p:extLst>
      <p:ext uri="{BB962C8B-B14F-4D97-AF65-F5344CB8AC3E}">
        <p14:creationId xmlns:p14="http://schemas.microsoft.com/office/powerpoint/2010/main" val="2195773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So now we look at our actual results:</a:t>
            </a:r>
          </a:p>
          <a:p>
            <a:endParaRPr lang="en-ZA" dirty="0" smtClean="0"/>
          </a:p>
          <a:p>
            <a:r>
              <a:rPr lang="en-ZA" dirty="0" smtClean="0"/>
              <a:t>Our</a:t>
            </a:r>
            <a:r>
              <a:rPr lang="en-ZA" baseline="0" dirty="0" smtClean="0"/>
              <a:t> sound classification worked well for particular material classes, such as plastic wood and ceramic, since these materials have more distinctive sounds.</a:t>
            </a:r>
          </a:p>
          <a:p>
            <a:r>
              <a:rPr lang="en-ZA" baseline="0" dirty="0" smtClean="0"/>
              <a:t>Materials such as cotton hardly produce a sound which is why their accuracy is so low.</a:t>
            </a:r>
          </a:p>
          <a:p>
            <a:r>
              <a:rPr lang="en-ZA" dirty="0"/>
              <a:t>We also observed the adverse effect that sound transmission has on </a:t>
            </a:r>
            <a:r>
              <a:rPr lang="en-ZA" dirty="0" smtClean="0"/>
              <a:t>recognition:</a:t>
            </a:r>
            <a:r>
              <a:rPr lang="en-ZA" baseline="0" dirty="0" smtClean="0"/>
              <a:t> For example, </a:t>
            </a:r>
            <a:r>
              <a:rPr lang="en-ZA" dirty="0" smtClean="0"/>
              <a:t>knocking </a:t>
            </a:r>
            <a:r>
              <a:rPr lang="en-ZA" dirty="0"/>
              <a:t>a tile affixed to a wall causes the resultant pressure waves in the tile to propagate through the wall. The end result is a sound wave that sounds similar to the wall and distinct from the sound of knocking a tile placed on a wooden table. Striking a melamine whiteboard that is affixed to a wall produces the same effect. </a:t>
            </a:r>
          </a:p>
        </p:txBody>
      </p:sp>
      <p:sp>
        <p:nvSpPr>
          <p:cNvPr id="4" name="Slide Number Placeholder 3"/>
          <p:cNvSpPr>
            <a:spLocks noGrp="1"/>
          </p:cNvSpPr>
          <p:nvPr>
            <p:ph type="sldNum" sz="quarter" idx="10"/>
          </p:nvPr>
        </p:nvSpPr>
        <p:spPr/>
        <p:txBody>
          <a:bodyPr/>
          <a:lstStyle/>
          <a:p>
            <a:fld id="{E8E29B85-9B6E-4972-8219-386EB6CF3BB3}" type="slidenum">
              <a:rPr lang="en-ZA" smtClean="0"/>
              <a:t>26</a:t>
            </a:fld>
            <a:endParaRPr lang="en-ZA"/>
          </a:p>
        </p:txBody>
      </p:sp>
    </p:spTree>
    <p:extLst>
      <p:ext uri="{BB962C8B-B14F-4D97-AF65-F5344CB8AC3E}">
        <p14:creationId xmlns:p14="http://schemas.microsoft.com/office/powerpoint/2010/main" val="3391675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These</a:t>
            </a:r>
            <a:r>
              <a:rPr lang="en-ZA" baseline="0" dirty="0" smtClean="0"/>
              <a:t> are the results from our semantic segmentation.</a:t>
            </a:r>
          </a:p>
          <a:p>
            <a:r>
              <a:rPr lang="en-ZA" baseline="0" dirty="0" smtClean="0"/>
              <a:t>The performance basically increases as we add terms to the energy function of our CRF.</a:t>
            </a:r>
          </a:p>
          <a:p>
            <a:r>
              <a:rPr lang="en-ZA" baseline="0" dirty="0" smtClean="0"/>
              <a:t>We could not really compare our results to anyone, since we created this dataset.</a:t>
            </a:r>
          </a:p>
          <a:p>
            <a:r>
              <a:rPr lang="en-ZA" baseline="0" dirty="0" smtClean="0"/>
              <a:t>Nevertheless, we use the CRF implementation of </a:t>
            </a:r>
            <a:r>
              <a:rPr lang="en-ZA" baseline="0" dirty="0" err="1" smtClean="0"/>
              <a:t>Ladicky</a:t>
            </a:r>
            <a:r>
              <a:rPr lang="en-ZA" baseline="0" dirty="0" smtClean="0"/>
              <a:t> as a baseline in the second row, and show that we do outperform that. </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27</a:t>
            </a:fld>
            <a:endParaRPr lang="en-ZA"/>
          </a:p>
        </p:txBody>
      </p:sp>
    </p:spTree>
    <p:extLst>
      <p:ext uri="{BB962C8B-B14F-4D97-AF65-F5344CB8AC3E}">
        <p14:creationId xmlns:p14="http://schemas.microsoft.com/office/powerpoint/2010/main" val="1015916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In conclusion, we showed how complementary sensory modalities can be used to improve classification performance.</a:t>
            </a:r>
          </a:p>
          <a:p>
            <a:r>
              <a:rPr lang="en-ZA" dirty="0"/>
              <a:t>In particular, our CRF model can effectively use sparse auditory information to augment existing visual data.</a:t>
            </a:r>
          </a:p>
          <a:p>
            <a:r>
              <a:rPr lang="en-ZA" dirty="0"/>
              <a:t>We created a new dataset for our work, and since it is publicly available, we hope that it encourages more work in audio-visual computer vision.</a:t>
            </a:r>
          </a:p>
          <a:p>
            <a:endParaRPr lang="en-ZA" dirty="0"/>
          </a:p>
          <a:p>
            <a:r>
              <a:rPr lang="en-ZA" dirty="0"/>
              <a:t>In terms of further work, we could explore other sensory modalities in addition to sound. And we hope to implement our system on a mobile robot which will use its arm to tap objects and learn about them. </a:t>
            </a:r>
          </a:p>
        </p:txBody>
      </p:sp>
      <p:sp>
        <p:nvSpPr>
          <p:cNvPr id="4" name="Slide Number Placeholder 3"/>
          <p:cNvSpPr>
            <a:spLocks noGrp="1"/>
          </p:cNvSpPr>
          <p:nvPr>
            <p:ph type="sldNum" sz="quarter" idx="10"/>
          </p:nvPr>
        </p:nvSpPr>
        <p:spPr/>
        <p:txBody>
          <a:bodyPr/>
          <a:lstStyle/>
          <a:p>
            <a:fld id="{E8E29B85-9B6E-4972-8219-386EB6CF3BB3}" type="slidenum">
              <a:rPr lang="en-ZA" smtClean="0"/>
              <a:t>28</a:t>
            </a:fld>
            <a:endParaRPr lang="en-ZA"/>
          </a:p>
        </p:txBody>
      </p:sp>
    </p:spTree>
    <p:extLst>
      <p:ext uri="{BB962C8B-B14F-4D97-AF65-F5344CB8AC3E}">
        <p14:creationId xmlns:p14="http://schemas.microsoft.com/office/powerpoint/2010/main" val="149707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The vision community has been focussed on</a:t>
            </a:r>
            <a:r>
              <a:rPr lang="en-ZA" baseline="0" dirty="0" smtClean="0"/>
              <a:t>, as you’d expect, visual information for scene understanding, as well as structured models to take into account relationships between different tasks and labels.</a:t>
            </a:r>
          </a:p>
          <a:p>
            <a:endParaRPr lang="en-ZA" baseline="0" dirty="0" smtClean="0"/>
          </a:p>
          <a:p>
            <a:r>
              <a:rPr lang="en-ZA" baseline="0" dirty="0" smtClean="0"/>
              <a:t>However, we can also incorporate other sensory modalities into scene understanding, such as audio. </a:t>
            </a:r>
          </a:p>
          <a:p>
            <a:r>
              <a:rPr lang="en-ZA" baseline="0" dirty="0" smtClean="0"/>
              <a:t>Additional sensory modalities, such as audio, allows us to disambiguate different object classes which may look visually similar. In particular, audio is really useful for determining material properties.</a:t>
            </a:r>
          </a:p>
          <a:p>
            <a:r>
              <a:rPr lang="en-ZA" baseline="0" dirty="0" smtClean="0"/>
              <a:t>Moreover, humans use more than just their dominant sense of sight for understanding their environment, so we should probably be doing the same with our robots.</a:t>
            </a:r>
          </a:p>
          <a:p>
            <a:endParaRPr lang="en-ZA" baseline="0" dirty="0" smtClean="0"/>
          </a:p>
        </p:txBody>
      </p:sp>
      <p:sp>
        <p:nvSpPr>
          <p:cNvPr id="4" name="Slide Number Placeholder 3"/>
          <p:cNvSpPr>
            <a:spLocks noGrp="1"/>
          </p:cNvSpPr>
          <p:nvPr>
            <p:ph type="sldNum" sz="quarter" idx="10"/>
          </p:nvPr>
        </p:nvSpPr>
        <p:spPr/>
        <p:txBody>
          <a:bodyPr/>
          <a:lstStyle/>
          <a:p>
            <a:fld id="{E8E29B85-9B6E-4972-8219-386EB6CF3BB3}" type="slidenum">
              <a:rPr lang="en-ZA" smtClean="0"/>
              <a:t>3</a:t>
            </a:fld>
            <a:endParaRPr lang="en-ZA"/>
          </a:p>
        </p:txBody>
      </p:sp>
    </p:spTree>
    <p:extLst>
      <p:ext uri="{BB962C8B-B14F-4D97-AF65-F5344CB8AC3E}">
        <p14:creationId xmlns:p14="http://schemas.microsoft.com/office/powerpoint/2010/main" val="1561831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We initially envisioned</a:t>
            </a:r>
            <a:r>
              <a:rPr lang="en-ZA" baseline="0" dirty="0" smtClean="0"/>
              <a:t> a robot which is not only fitted with cameras, but taps objects in its environment and records the resultant sounds.</a:t>
            </a:r>
          </a:p>
          <a:p>
            <a:r>
              <a:rPr lang="en-ZA" baseline="0" dirty="0" smtClean="0"/>
              <a:t>It can then use this additional information to refine its initial predictions and understanding of the world. </a:t>
            </a:r>
          </a:p>
          <a:p>
            <a:r>
              <a:rPr lang="en-ZA" baseline="0" dirty="0" smtClean="0"/>
              <a:t>A future research direction is to use “passive audio” from the environment, and by this, we mean sounds which are already in the environment (like oncoming cars). But here, we only focused on “active” sounds obtained from striking objects.</a:t>
            </a:r>
          </a:p>
          <a:p>
            <a:r>
              <a:rPr lang="en-ZA" baseline="0" dirty="0" smtClean="0"/>
              <a:t>Unfortunately, our robot arrived too late to be used in our paper, and we ended up collecting the sounds manually (by tapping objects with a knuckle)</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4</a:t>
            </a:fld>
            <a:endParaRPr lang="en-ZA"/>
          </a:p>
        </p:txBody>
      </p:sp>
    </p:spTree>
    <p:extLst>
      <p:ext uri="{BB962C8B-B14F-4D97-AF65-F5344CB8AC3E}">
        <p14:creationId xmlns:p14="http://schemas.microsoft.com/office/powerpoint/2010/main" val="252291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So</a:t>
            </a:r>
            <a:r>
              <a:rPr lang="en-ZA" baseline="0" dirty="0" smtClean="0"/>
              <a:t> just some background on acoustics and sound.</a:t>
            </a:r>
          </a:p>
          <a:p>
            <a:endParaRPr lang="en-ZA" baseline="0" dirty="0" smtClean="0"/>
          </a:p>
          <a:p>
            <a:r>
              <a:rPr lang="en-ZA" baseline="0" dirty="0" smtClean="0"/>
              <a:t>Sound is pressure waves that travel through the air. </a:t>
            </a:r>
          </a:p>
          <a:p>
            <a:r>
              <a:rPr lang="en-ZA" baseline="0" dirty="0" smtClean="0"/>
              <a:t>When an object is struck, particles in the object vibrate. Pressure waves are created and transmitted through the object. They can also be reflected of the surface of the objects.</a:t>
            </a:r>
          </a:p>
          <a:p>
            <a:r>
              <a:rPr lang="en-ZA" baseline="0" dirty="0" smtClean="0"/>
              <a:t>The object’s density and volume determine the reflection and transmission of waves.</a:t>
            </a:r>
          </a:p>
          <a:p>
            <a:endParaRPr lang="en-ZA" baseline="0" dirty="0" smtClean="0"/>
          </a:p>
          <a:p>
            <a:r>
              <a:rPr lang="en-ZA" baseline="0" dirty="0" smtClean="0"/>
              <a:t>A nuisance factor that we have to deal with is acoustic echoes. We get echoes when sound waves reflect of multiple surfaces and multiple delayed versions of the wave arrive at our microphone. Another is background noise.  </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5</a:t>
            </a:fld>
            <a:endParaRPr lang="en-ZA"/>
          </a:p>
        </p:txBody>
      </p:sp>
    </p:spTree>
    <p:extLst>
      <p:ext uri="{BB962C8B-B14F-4D97-AF65-F5344CB8AC3E}">
        <p14:creationId xmlns:p14="http://schemas.microsoft.com/office/powerpoint/2010/main" val="86238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The fact</a:t>
            </a:r>
            <a:r>
              <a:rPr lang="en-ZA" baseline="0" dirty="0" smtClean="0"/>
              <a:t> that sound depends on the density of the material [as well as its volume] indicates that sound is a property of the material rather than that of the object.</a:t>
            </a:r>
          </a:p>
          <a:p>
            <a:r>
              <a:rPr lang="en-ZA" baseline="0" dirty="0" smtClean="0"/>
              <a:t>The left leg of the desk in this slide sounds almost the same as the right leg of the bookshelf – I found this out from a nearest-neighbour search in feature space from the sound database that I collected. </a:t>
            </a:r>
          </a:p>
          <a:p>
            <a:r>
              <a:rPr lang="en-ZA" baseline="0" dirty="0" smtClean="0"/>
              <a:t>So we could use sound to improve our recognition of material properties, and then use this to improve our object category predictions. It does not make sense to directly predict object classes, which is what computer vision techniques are usually interested in</a:t>
            </a:r>
          </a:p>
          <a:p>
            <a:r>
              <a:rPr lang="en-ZA" baseline="0" dirty="0" smtClean="0"/>
              <a:t>Material properties are also an important attribute of the object, and they are </a:t>
            </a:r>
            <a:r>
              <a:rPr lang="en-ZA" baseline="0" dirty="0" smtClean="0"/>
              <a:t>intrinsically </a:t>
            </a:r>
            <a:r>
              <a:rPr lang="en-ZA" baseline="0" dirty="0" smtClean="0"/>
              <a:t>useful as they tell us more about the </a:t>
            </a:r>
            <a:r>
              <a:rPr lang="en-ZA" baseline="0" dirty="0" smtClean="0"/>
              <a:t>object. </a:t>
            </a:r>
            <a:r>
              <a:rPr lang="en-ZA" baseline="0" dirty="0" smtClean="0"/>
              <a:t>Moreover, they could also help in fine-grain recognition of objects. </a:t>
            </a:r>
          </a:p>
        </p:txBody>
      </p:sp>
      <p:sp>
        <p:nvSpPr>
          <p:cNvPr id="4" name="Slide Number Placeholder 3"/>
          <p:cNvSpPr>
            <a:spLocks noGrp="1"/>
          </p:cNvSpPr>
          <p:nvPr>
            <p:ph type="sldNum" sz="quarter" idx="10"/>
          </p:nvPr>
        </p:nvSpPr>
        <p:spPr/>
        <p:txBody>
          <a:bodyPr/>
          <a:lstStyle/>
          <a:p>
            <a:fld id="{E8E29B85-9B6E-4972-8219-386EB6CF3BB3}" type="slidenum">
              <a:rPr lang="en-ZA" smtClean="0"/>
              <a:t>6</a:t>
            </a:fld>
            <a:endParaRPr lang="en-ZA"/>
          </a:p>
        </p:txBody>
      </p:sp>
    </p:spTree>
    <p:extLst>
      <p:ext uri="{BB962C8B-B14F-4D97-AF65-F5344CB8AC3E}">
        <p14:creationId xmlns:p14="http://schemas.microsoft.com/office/powerpoint/2010/main" val="373417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aseline="0" dirty="0" smtClean="0"/>
              <a:t>Material properties are also an important attribute of the object, and could also help in fine-grain recognition of objects. </a:t>
            </a:r>
          </a:p>
          <a:p>
            <a:r>
              <a:rPr lang="en-ZA" baseline="0" dirty="0" smtClean="0"/>
              <a:t>So distinguishing these three mugs by visual means alone is almost impossible, but the task is quite simple if you already know the material properties obtained from the sound of the object</a:t>
            </a:r>
          </a:p>
        </p:txBody>
      </p:sp>
      <p:sp>
        <p:nvSpPr>
          <p:cNvPr id="4" name="Slide Number Placeholder 3"/>
          <p:cNvSpPr>
            <a:spLocks noGrp="1"/>
          </p:cNvSpPr>
          <p:nvPr>
            <p:ph type="sldNum" sz="quarter" idx="10"/>
          </p:nvPr>
        </p:nvSpPr>
        <p:spPr/>
        <p:txBody>
          <a:bodyPr/>
          <a:lstStyle/>
          <a:p>
            <a:fld id="{E8E29B85-9B6E-4972-8219-386EB6CF3BB3}" type="slidenum">
              <a:rPr lang="en-ZA" smtClean="0"/>
              <a:t>7</a:t>
            </a:fld>
            <a:endParaRPr lang="en-ZA"/>
          </a:p>
        </p:txBody>
      </p:sp>
    </p:spTree>
    <p:extLst>
      <p:ext uri="{BB962C8B-B14F-4D97-AF65-F5344CB8AC3E}">
        <p14:creationId xmlns:p14="http://schemas.microsoft.com/office/powerpoint/2010/main" val="3780227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So we had to create our own</a:t>
            </a:r>
            <a:r>
              <a:rPr lang="en-ZA" baseline="0" dirty="0" smtClean="0"/>
              <a:t> dataset for this project, since there is no dataset which combines labelled audio and visual data. There are datasets like Pascal and MSRC which have dense semantic labels, but they do not have any sound associated with those objects.</a:t>
            </a:r>
          </a:p>
          <a:p>
            <a:endParaRPr lang="en-ZA" baseline="0" dirty="0" smtClean="0"/>
          </a:p>
          <a:p>
            <a:r>
              <a:rPr lang="en-ZA" baseline="0" dirty="0" smtClean="0"/>
              <a:t>As a result, we annotated dense object category labels and material category labels. We also collected audio waveforms and marked on the images where the objects were struck in order to associate sound information with image pixels.</a:t>
            </a:r>
          </a:p>
          <a:p>
            <a:endParaRPr lang="en-ZA" baseline="0" dirty="0" smtClean="0"/>
          </a:p>
          <a:p>
            <a:r>
              <a:rPr lang="en-ZA" baseline="0" dirty="0" smtClean="0"/>
              <a:t>Note that sound obtained from tapping objects is very localised, and hence most pixels don’t have any auditory information associated with them. This also makes inference using vision and sound more challenging. </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8</a:t>
            </a:fld>
            <a:endParaRPr lang="en-ZA" dirty="0"/>
          </a:p>
        </p:txBody>
      </p:sp>
    </p:spTree>
    <p:extLst>
      <p:ext uri="{BB962C8B-B14F-4D97-AF65-F5344CB8AC3E}">
        <p14:creationId xmlns:p14="http://schemas.microsoft.com/office/powerpoint/2010/main" val="179174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smtClean="0"/>
              <a:t>This</a:t>
            </a:r>
            <a:r>
              <a:rPr lang="en-ZA" baseline="0" dirty="0" smtClean="0"/>
              <a:t> dataset creation and annotation would have been very labour intensive had it not been for our interactive 3D reconstruction and annotation tool, Semantic Paint.</a:t>
            </a:r>
          </a:p>
          <a:p>
            <a:r>
              <a:rPr lang="en-ZA" baseline="0" dirty="0" smtClean="0"/>
              <a:t>Michael will explain the details of this system, but we used a sequence of depth images from an RGB-D camera and the Semantic Paint pipeline to create a 3D reconstruction of a scene. These scene was then annotated in 3D with object and material labels. Furthermore, the approximate location of where the object was hit was also annotated in the 3D reconstruction.</a:t>
            </a:r>
          </a:p>
          <a:p>
            <a:endParaRPr lang="en-ZA" baseline="0" dirty="0" smtClean="0"/>
          </a:p>
          <a:p>
            <a:r>
              <a:rPr lang="en-ZA" baseline="0" dirty="0" smtClean="0"/>
              <a:t>We label the entire reconstructed scene once, and then </a:t>
            </a:r>
            <a:r>
              <a:rPr lang="en-ZA" baseline="0" dirty="0" err="1" smtClean="0"/>
              <a:t>raycast</a:t>
            </a:r>
            <a:r>
              <a:rPr lang="en-ZA" baseline="0" dirty="0" smtClean="0"/>
              <a:t> the reconstruction from different viewpoints to get annotated 2D images. This significantly speeds up the labelling process, since a reconstruction can be labelled in about an hour. From this kitchen scene for example, we used 2500 images to create the reconstruction, and after annotation, we sampled 150 images since many of the images were similar. </a:t>
            </a:r>
          </a:p>
          <a:p>
            <a:endParaRPr lang="en-ZA" baseline="0" dirty="0" smtClean="0"/>
          </a:p>
          <a:p>
            <a:r>
              <a:rPr lang="en-ZA" baseline="0" dirty="0" smtClean="0"/>
              <a:t>Another important feature of this labelling method, is that it ensures that we consistently annotate the region which an object was struck to obtain sounds, from many different viewpoints. </a:t>
            </a:r>
          </a:p>
        </p:txBody>
      </p:sp>
      <p:sp>
        <p:nvSpPr>
          <p:cNvPr id="4" name="Slide Number Placeholder 3"/>
          <p:cNvSpPr>
            <a:spLocks noGrp="1"/>
          </p:cNvSpPr>
          <p:nvPr>
            <p:ph type="sldNum" sz="quarter" idx="10"/>
          </p:nvPr>
        </p:nvSpPr>
        <p:spPr/>
        <p:txBody>
          <a:bodyPr/>
          <a:lstStyle/>
          <a:p>
            <a:fld id="{E8E29B85-9B6E-4972-8219-386EB6CF3BB3}" type="slidenum">
              <a:rPr lang="en-ZA" smtClean="0"/>
              <a:t>9</a:t>
            </a:fld>
            <a:endParaRPr lang="en-ZA"/>
          </a:p>
        </p:txBody>
      </p:sp>
    </p:spTree>
    <p:extLst>
      <p:ext uri="{BB962C8B-B14F-4D97-AF65-F5344CB8AC3E}">
        <p14:creationId xmlns:p14="http://schemas.microsoft.com/office/powerpoint/2010/main" val="1429626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81E26DC-81FC-4BE2-9FB0-F689675F4083}" type="datetime1">
              <a:rPr lang="en-ZA" smtClean="0"/>
              <a:t>2015/12/19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61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56D7E3-A026-4F32-AD6D-7CFFCE912C1A}" type="datetime1">
              <a:rPr lang="en-ZA" smtClean="0"/>
              <a:t>2015/12/19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168698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019300-14E2-4C03-B56D-0491493FE516}" type="datetime1">
              <a:rPr lang="en-ZA" smtClean="0"/>
              <a:t>2015/12/19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1243837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E560A3-32A6-4FDC-A3C6-813A769ECE4B}" type="datetime1">
              <a:rPr lang="en-ZA" smtClean="0"/>
              <a:t>2015/12/19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277648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75D92C-2BD0-4359-BE01-1B1724CE2B2C}" type="datetime1">
              <a:rPr lang="en-ZA" smtClean="0"/>
              <a:t>2015/12/19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42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DD6051-6658-46D2-9D36-53D4BB26F4E0}" type="datetime1">
              <a:rPr lang="en-ZA" smtClean="0"/>
              <a:t>2015/12/19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254960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13702DF-1DBC-44F9-A652-74E5FFAF40A3}" type="datetime1">
              <a:rPr lang="en-ZA" smtClean="0"/>
              <a:t>2015/12/19</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61171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6799E6A-E27F-4F3C-95CA-1E9299D7AB40}" type="datetime1">
              <a:rPr lang="en-ZA" smtClean="0"/>
              <a:t>2015/12/19</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2239554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AA8116A-C7FF-4C5C-9054-2A6488D1E19F}" type="datetime1">
              <a:rPr lang="en-ZA" smtClean="0"/>
              <a:t>2015/12/19</a:t>
            </a:fld>
            <a:endParaRPr lang="en-ZA"/>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ZA"/>
          </a:p>
        </p:txBody>
      </p:sp>
      <p:sp>
        <p:nvSpPr>
          <p:cNvPr id="9" name="Slide Number Placeholder 8"/>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381457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CB99E40-B283-4ADD-B118-D489BC822459}" type="datetime1">
              <a:rPr lang="en-ZA" smtClean="0"/>
              <a:t>2015/12/19</a:t>
            </a:fld>
            <a:endParaRPr lang="en-ZA"/>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ZA"/>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E88EA90-0C7F-461C-A261-5F2AFA866A12}" type="slidenum">
              <a:rPr lang="en-ZA" smtClean="0"/>
              <a:t>‹#›</a:t>
            </a:fld>
            <a:endParaRPr lang="en-ZA"/>
          </a:p>
        </p:txBody>
      </p:sp>
    </p:spTree>
    <p:extLst>
      <p:ext uri="{BB962C8B-B14F-4D97-AF65-F5344CB8AC3E}">
        <p14:creationId xmlns:p14="http://schemas.microsoft.com/office/powerpoint/2010/main" val="252414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274695-003E-4683-BDD7-2EF8718E7972}" type="datetime1">
              <a:rPr lang="en-ZA" smtClean="0"/>
              <a:t>2015/12/19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164231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8B2833-B57C-4935-8435-B500656E4A33}" type="datetime1">
              <a:rPr lang="en-ZA" smtClean="0"/>
              <a:t>2015/12/19</a:t>
            </a:fld>
            <a:endParaRPr lang="en-Z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ZA"/>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E88EA90-0C7F-461C-A261-5F2AFA866A12}" type="slidenum">
              <a:rPr lang="en-ZA" smtClean="0"/>
              <a:t>‹#›</a:t>
            </a:fld>
            <a:endParaRPr lang="en-Z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9005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70.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0.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1.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robots.ox.ac.uk/~tvg/projects/AudioVisua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www.semantic-paint.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ZA" sz="6000" dirty="0"/>
              <a:t>Joint Object-Material Category</a:t>
            </a:r>
            <a:br>
              <a:rPr lang="en-ZA" sz="6000" dirty="0"/>
            </a:br>
            <a:r>
              <a:rPr lang="en-ZA" sz="6000" dirty="0"/>
              <a:t>Segmentation from Audio-Visual </a:t>
            </a:r>
            <a:r>
              <a:rPr lang="en-ZA" sz="6000" dirty="0" smtClean="0"/>
              <a:t>Cues</a:t>
            </a:r>
            <a:endParaRPr lang="en-ZA" sz="6000" dirty="0"/>
          </a:p>
        </p:txBody>
      </p:sp>
      <p:sp>
        <p:nvSpPr>
          <p:cNvPr id="3" name="Subtitle 2"/>
          <p:cNvSpPr>
            <a:spLocks noGrp="1"/>
          </p:cNvSpPr>
          <p:nvPr>
            <p:ph type="subTitle" idx="1"/>
          </p:nvPr>
        </p:nvSpPr>
        <p:spPr/>
        <p:txBody>
          <a:bodyPr>
            <a:normAutofit fontScale="92500" lnSpcReduction="10000"/>
          </a:bodyPr>
          <a:lstStyle/>
          <a:p>
            <a:endParaRPr lang="en-ZA" dirty="0" smtClean="0"/>
          </a:p>
          <a:p>
            <a:r>
              <a:rPr lang="en-ZA" dirty="0" smtClean="0"/>
              <a:t>Anurag Arnab, michael sapienza, </a:t>
            </a:r>
            <a:r>
              <a:rPr lang="en-ZA" dirty="0" err="1" smtClean="0"/>
              <a:t>stuart</a:t>
            </a:r>
            <a:r>
              <a:rPr lang="en-ZA" dirty="0" smtClean="0"/>
              <a:t> </a:t>
            </a:r>
            <a:r>
              <a:rPr lang="en-ZA" dirty="0" err="1" smtClean="0"/>
              <a:t>golodetz</a:t>
            </a:r>
            <a:r>
              <a:rPr lang="en-ZA" dirty="0" smtClean="0"/>
              <a:t>, Julien </a:t>
            </a:r>
            <a:r>
              <a:rPr lang="en-ZA" dirty="0" err="1" smtClean="0"/>
              <a:t>valentin</a:t>
            </a:r>
            <a:r>
              <a:rPr lang="en-ZA" dirty="0" smtClean="0"/>
              <a:t>, </a:t>
            </a:r>
            <a:r>
              <a:rPr lang="en-ZA" dirty="0" err="1" smtClean="0"/>
              <a:t>ondrej</a:t>
            </a:r>
            <a:r>
              <a:rPr lang="en-ZA" dirty="0" smtClean="0"/>
              <a:t> </a:t>
            </a:r>
            <a:r>
              <a:rPr lang="en-ZA" dirty="0" err="1" smtClean="0"/>
              <a:t>mikisk</a:t>
            </a:r>
            <a:r>
              <a:rPr lang="en-ZA" dirty="0" smtClean="0"/>
              <a:t>, </a:t>
            </a:r>
            <a:r>
              <a:rPr lang="en-ZA" dirty="0" err="1" smtClean="0"/>
              <a:t>shahram</a:t>
            </a:r>
            <a:r>
              <a:rPr lang="en-ZA" dirty="0" smtClean="0"/>
              <a:t> </a:t>
            </a:r>
            <a:r>
              <a:rPr lang="en-ZA" dirty="0" err="1" smtClean="0"/>
              <a:t>izadi</a:t>
            </a:r>
            <a:r>
              <a:rPr lang="en-ZA" dirty="0" smtClean="0"/>
              <a:t>, Philip </a:t>
            </a:r>
            <a:r>
              <a:rPr lang="en-ZA" dirty="0" err="1" smtClean="0"/>
              <a:t>h.S</a:t>
            </a:r>
            <a:r>
              <a:rPr lang="en-ZA" dirty="0" smtClean="0"/>
              <a:t>. Torr</a:t>
            </a:r>
            <a:endParaRPr lang="en-ZA"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9320" y="235782"/>
            <a:ext cx="1418848" cy="1418848"/>
          </a:xfrm>
          <a:prstGeom prst="rect">
            <a:avLst/>
          </a:prstGeom>
        </p:spPr>
      </p:pic>
      <p:pic>
        <p:nvPicPr>
          <p:cNvPr id="2050" name="Picture 2" descr="Torr Vision Gro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4057" y="235783"/>
            <a:ext cx="1214205" cy="141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9076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2351618" y="1833547"/>
            <a:ext cx="7344000" cy="449105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bg1">
                  <a:lumMod val="85000"/>
                </a:schemeClr>
              </a:solidFill>
            </a:endParaRPr>
          </a:p>
        </p:txBody>
      </p:sp>
      <p:sp>
        <p:nvSpPr>
          <p:cNvPr id="25" name="Rectangle 24"/>
          <p:cNvSpPr/>
          <p:nvPr/>
        </p:nvSpPr>
        <p:spPr>
          <a:xfrm>
            <a:off x="9741844" y="1833548"/>
            <a:ext cx="2450155" cy="449105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bg1">
                  <a:lumMod val="85000"/>
                </a:schemeClr>
              </a:solidFill>
            </a:endParaRPr>
          </a:p>
        </p:txBody>
      </p:sp>
      <p:sp>
        <p:nvSpPr>
          <p:cNvPr id="12" name="Rectangle 11"/>
          <p:cNvSpPr/>
          <p:nvPr/>
        </p:nvSpPr>
        <p:spPr>
          <a:xfrm>
            <a:off x="0" y="1833549"/>
            <a:ext cx="2311400" cy="4491051"/>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bg1">
                  <a:lumMod val="85000"/>
                </a:schemeClr>
              </a:solidFill>
            </a:endParaRPr>
          </a:p>
        </p:txBody>
      </p:sp>
      <p:sp>
        <p:nvSpPr>
          <p:cNvPr id="2" name="Title 1"/>
          <p:cNvSpPr>
            <a:spLocks noGrp="1"/>
          </p:cNvSpPr>
          <p:nvPr>
            <p:ph type="title"/>
          </p:nvPr>
        </p:nvSpPr>
        <p:spPr/>
        <p:txBody>
          <a:bodyPr/>
          <a:lstStyle/>
          <a:p>
            <a:r>
              <a:rPr lang="en-ZA" dirty="0" smtClean="0"/>
              <a:t>Pipeline</a:t>
            </a:r>
            <a:endParaRPr lang="en-ZA" dirty="0"/>
          </a:p>
        </p:txBody>
      </p:sp>
      <p:sp>
        <p:nvSpPr>
          <p:cNvPr id="4" name="Rectangle 3"/>
          <p:cNvSpPr/>
          <p:nvPr/>
        </p:nvSpPr>
        <p:spPr>
          <a:xfrm>
            <a:off x="2512060" y="2541815"/>
            <a:ext cx="2380343" cy="111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smtClean="0"/>
              <a:t>Visual Classifier</a:t>
            </a:r>
            <a:endParaRPr lang="en-ZA" dirty="0"/>
          </a:p>
        </p:txBody>
      </p:sp>
      <p:sp>
        <p:nvSpPr>
          <p:cNvPr id="5" name="Rectangle 4"/>
          <p:cNvSpPr/>
          <p:nvPr/>
        </p:nvSpPr>
        <p:spPr>
          <a:xfrm>
            <a:off x="2512060" y="4812970"/>
            <a:ext cx="2380343" cy="111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smtClean="0"/>
              <a:t>Audio Classifier</a:t>
            </a:r>
            <a:endParaRPr lang="en-ZA" dirty="0"/>
          </a:p>
        </p:txBody>
      </p:sp>
      <p:pic>
        <p:nvPicPr>
          <p:cNvPr id="6" name="Picture 5"/>
          <p:cNvPicPr>
            <a:picLocks noChangeAspect="1"/>
          </p:cNvPicPr>
          <p:nvPr/>
        </p:nvPicPr>
        <p:blipFill rotWithShape="1">
          <a:blip r:embed="rId3"/>
          <a:srcRect l="2208" r="3593"/>
          <a:stretch/>
        </p:blipFill>
        <p:spPr>
          <a:xfrm>
            <a:off x="5711009" y="3406230"/>
            <a:ext cx="3756992" cy="1486567"/>
          </a:xfrm>
          <a:prstGeom prst="rect">
            <a:avLst/>
          </a:prstGeom>
          <a:ln>
            <a:solidFill>
              <a:schemeClr val="tx1"/>
            </a:solidFill>
          </a:ln>
        </p:spPr>
      </p:pic>
      <p:cxnSp>
        <p:nvCxnSpPr>
          <p:cNvPr id="10" name="Elbow Connector 9"/>
          <p:cNvCxnSpPr>
            <a:endCxn id="6" idx="0"/>
          </p:cNvCxnSpPr>
          <p:nvPr/>
        </p:nvCxnSpPr>
        <p:spPr>
          <a:xfrm>
            <a:off x="4892403" y="2715986"/>
            <a:ext cx="3168000" cy="6902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flipV="1">
            <a:off x="4892403" y="4884860"/>
            <a:ext cx="3720737" cy="817746"/>
          </a:xfrm>
          <a:prstGeom prst="bentConnector3">
            <a:avLst>
              <a:gd name="adj1" fmla="val 999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a:off x="4892403" y="3466012"/>
            <a:ext cx="2378347" cy="1715861"/>
          </a:xfrm>
          <a:prstGeom prst="bentConnector3">
            <a:avLst>
              <a:gd name="adj1" fmla="val 23034"/>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flipV="1">
            <a:off x="7131844" y="4884860"/>
            <a:ext cx="1212056" cy="297014"/>
          </a:xfrm>
          <a:prstGeom prst="bentConnector3">
            <a:avLst>
              <a:gd name="adj1" fmla="val 99666"/>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0" y="1849129"/>
            <a:ext cx="2309066" cy="400110"/>
          </a:xfrm>
          <a:prstGeom prst="rect">
            <a:avLst/>
          </a:prstGeom>
          <a:noFill/>
        </p:spPr>
        <p:txBody>
          <a:bodyPr wrap="square" rtlCol="0">
            <a:spAutoFit/>
          </a:bodyPr>
          <a:lstStyle/>
          <a:p>
            <a:pPr algn="ctr"/>
            <a:r>
              <a:rPr lang="en-ZA" sz="2000" dirty="0" smtClean="0">
                <a:latin typeface="+mj-lt"/>
              </a:rPr>
              <a:t>Input</a:t>
            </a:r>
            <a:endParaRPr lang="en-ZA" dirty="0">
              <a:latin typeface="+mj-lt"/>
            </a:endParaRPr>
          </a:p>
        </p:txBody>
      </p:sp>
      <p:sp>
        <p:nvSpPr>
          <p:cNvPr id="41" name="TextBox 40"/>
          <p:cNvSpPr txBox="1"/>
          <p:nvPr/>
        </p:nvSpPr>
        <p:spPr>
          <a:xfrm>
            <a:off x="9739511" y="1780794"/>
            <a:ext cx="2452490" cy="400110"/>
          </a:xfrm>
          <a:prstGeom prst="rect">
            <a:avLst/>
          </a:prstGeom>
          <a:noFill/>
        </p:spPr>
        <p:txBody>
          <a:bodyPr wrap="square" rtlCol="0">
            <a:spAutoFit/>
          </a:bodyPr>
          <a:lstStyle/>
          <a:p>
            <a:pPr algn="ctr"/>
            <a:r>
              <a:rPr lang="en-ZA" sz="2000" dirty="0" smtClean="0">
                <a:latin typeface="+mj-lt"/>
              </a:rPr>
              <a:t>Output</a:t>
            </a:r>
            <a:endParaRPr lang="en-ZA" dirty="0">
              <a:latin typeface="+mj-lt"/>
            </a:endParaRPr>
          </a:p>
        </p:txBody>
      </p:sp>
      <p:sp>
        <p:nvSpPr>
          <p:cNvPr id="42" name="TextBox 41"/>
          <p:cNvSpPr txBox="1"/>
          <p:nvPr/>
        </p:nvSpPr>
        <p:spPr>
          <a:xfrm>
            <a:off x="5019403" y="2410067"/>
            <a:ext cx="3867301" cy="307777"/>
          </a:xfrm>
          <a:prstGeom prst="rect">
            <a:avLst/>
          </a:prstGeom>
          <a:noFill/>
        </p:spPr>
        <p:txBody>
          <a:bodyPr wrap="square" rtlCol="0">
            <a:spAutoFit/>
          </a:bodyPr>
          <a:lstStyle/>
          <a:p>
            <a:r>
              <a:rPr lang="en-ZA" sz="1400" i="1" dirty="0" smtClean="0"/>
              <a:t>Per-pixel probabilistic object prediction</a:t>
            </a:r>
            <a:endParaRPr lang="en-ZA" sz="1400" i="1" dirty="0"/>
          </a:p>
        </p:txBody>
      </p:sp>
      <p:sp>
        <p:nvSpPr>
          <p:cNvPr id="43" name="TextBox 42"/>
          <p:cNvSpPr txBox="1"/>
          <p:nvPr/>
        </p:nvSpPr>
        <p:spPr>
          <a:xfrm>
            <a:off x="5338369" y="5652074"/>
            <a:ext cx="3867301" cy="307777"/>
          </a:xfrm>
          <a:prstGeom prst="rect">
            <a:avLst/>
          </a:prstGeom>
          <a:noFill/>
        </p:spPr>
        <p:txBody>
          <a:bodyPr wrap="square" rtlCol="0">
            <a:spAutoFit/>
          </a:bodyPr>
          <a:lstStyle/>
          <a:p>
            <a:r>
              <a:rPr lang="en-ZA" sz="1400" i="1" dirty="0" smtClean="0"/>
              <a:t>Per-pixel probabilistic material prediction</a:t>
            </a:r>
            <a:endParaRPr lang="en-ZA" sz="1400" i="1" dirty="0"/>
          </a:p>
        </p:txBody>
      </p:sp>
      <p:sp>
        <p:nvSpPr>
          <p:cNvPr id="44" name="TextBox 43"/>
          <p:cNvSpPr txBox="1"/>
          <p:nvPr/>
        </p:nvSpPr>
        <p:spPr>
          <a:xfrm>
            <a:off x="5338369" y="5156607"/>
            <a:ext cx="3867301" cy="307777"/>
          </a:xfrm>
          <a:prstGeom prst="rect">
            <a:avLst/>
          </a:prstGeom>
          <a:noFill/>
        </p:spPr>
        <p:txBody>
          <a:bodyPr wrap="square" rtlCol="0">
            <a:spAutoFit/>
          </a:bodyPr>
          <a:lstStyle/>
          <a:p>
            <a:r>
              <a:rPr lang="en-ZA" sz="1400" i="1" dirty="0" smtClean="0"/>
              <a:t>Per-pixel probabilistic material prediction</a:t>
            </a:r>
            <a:endParaRPr lang="en-ZA" sz="1400" i="1" dirty="0"/>
          </a:p>
        </p:txBody>
      </p:sp>
      <p:cxnSp>
        <p:nvCxnSpPr>
          <p:cNvPr id="52" name="Straight Arrow Connector 51"/>
          <p:cNvCxnSpPr/>
          <p:nvPr/>
        </p:nvCxnSpPr>
        <p:spPr>
          <a:xfrm>
            <a:off x="9468001" y="4892797"/>
            <a:ext cx="327660" cy="2463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9485932" y="3159890"/>
            <a:ext cx="327660" cy="24634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979976" y="3940917"/>
            <a:ext cx="1689100" cy="369332"/>
          </a:xfrm>
          <a:prstGeom prst="rect">
            <a:avLst/>
          </a:prstGeom>
          <a:noFill/>
        </p:spPr>
        <p:txBody>
          <a:bodyPr wrap="square" rtlCol="0">
            <a:spAutoFit/>
          </a:bodyPr>
          <a:lstStyle/>
          <a:p>
            <a:r>
              <a:rPr lang="en-ZA" b="1" dirty="0" smtClean="0"/>
              <a:t>CRF</a:t>
            </a:r>
            <a:endParaRPr lang="en-ZA"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19" y="3288212"/>
            <a:ext cx="2096082" cy="182988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69848" y="2175975"/>
            <a:ext cx="2028401" cy="1770802"/>
          </a:xfrm>
          <a:prstGeom prst="rect">
            <a:avLst/>
          </a:prstGeom>
        </p:spPr>
      </p:pic>
      <p:cxnSp>
        <p:nvCxnSpPr>
          <p:cNvPr id="28" name="Straight Arrow Connector 27"/>
          <p:cNvCxnSpPr/>
          <p:nvPr/>
        </p:nvCxnSpPr>
        <p:spPr>
          <a:xfrm>
            <a:off x="2129177" y="5116517"/>
            <a:ext cx="327660" cy="2463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158433" y="2972706"/>
            <a:ext cx="309223" cy="2301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AE88EA90-0C7F-461C-A261-5F2AFA866A12}" type="slidenum">
              <a:rPr lang="en-ZA" smtClean="0"/>
              <a:t>10</a:t>
            </a:fld>
            <a:endParaRPr lang="en-ZA"/>
          </a:p>
        </p:txBody>
      </p:sp>
      <p:sp>
        <p:nvSpPr>
          <p:cNvPr id="11" name="TextBox 10"/>
          <p:cNvSpPr txBox="1"/>
          <p:nvPr/>
        </p:nvSpPr>
        <p:spPr>
          <a:xfrm>
            <a:off x="9969848" y="6000910"/>
            <a:ext cx="2028401" cy="369332"/>
          </a:xfrm>
          <a:prstGeom prst="rect">
            <a:avLst/>
          </a:prstGeom>
          <a:noFill/>
        </p:spPr>
        <p:txBody>
          <a:bodyPr wrap="square" rtlCol="0">
            <a:spAutoFit/>
          </a:bodyPr>
          <a:lstStyle/>
          <a:p>
            <a:pPr algn="ctr"/>
            <a:r>
              <a:rPr lang="en-ZA" dirty="0" smtClean="0"/>
              <a:t>Material labelling</a:t>
            </a:r>
            <a:endParaRPr lang="en-ZA" dirty="0"/>
          </a:p>
        </p:txBody>
      </p:sp>
      <p:sp>
        <p:nvSpPr>
          <p:cNvPr id="29" name="TextBox 28"/>
          <p:cNvSpPr txBox="1"/>
          <p:nvPr/>
        </p:nvSpPr>
        <p:spPr>
          <a:xfrm>
            <a:off x="9923622" y="3898147"/>
            <a:ext cx="2028401" cy="369332"/>
          </a:xfrm>
          <a:prstGeom prst="rect">
            <a:avLst/>
          </a:prstGeom>
          <a:noFill/>
        </p:spPr>
        <p:txBody>
          <a:bodyPr wrap="square" rtlCol="0">
            <a:spAutoFit/>
          </a:bodyPr>
          <a:lstStyle/>
          <a:p>
            <a:pPr algn="ctr"/>
            <a:r>
              <a:rPr lang="en-ZA" dirty="0" smtClean="0"/>
              <a:t>Object labelling</a:t>
            </a:r>
            <a:endParaRPr lang="en-ZA" dirty="0"/>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1012" y="4287097"/>
            <a:ext cx="1991993" cy="1739019"/>
          </a:xfrm>
          <a:prstGeom prst="rect">
            <a:avLst/>
          </a:prstGeom>
        </p:spPr>
      </p:pic>
    </p:spTree>
    <p:extLst>
      <p:ext uri="{BB962C8B-B14F-4D97-AF65-F5344CB8AC3E}">
        <p14:creationId xmlns:p14="http://schemas.microsoft.com/office/powerpoint/2010/main" val="1965246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Visual Classifier</a:t>
            </a:r>
            <a:endParaRPr lang="en-ZA"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ZA" dirty="0" smtClean="0"/>
              <a:t> Joint-Boosting classifier </a:t>
            </a:r>
          </a:p>
          <a:p>
            <a:pPr>
              <a:buFont typeface="Wingdings" panose="05000000000000000000" pitchFamily="2" charset="2"/>
              <a:buChar char="§"/>
            </a:pPr>
            <a:r>
              <a:rPr lang="en-ZA" dirty="0"/>
              <a:t> </a:t>
            </a:r>
            <a:r>
              <a:rPr lang="en-ZA" dirty="0" smtClean="0"/>
              <a:t>Features:</a:t>
            </a:r>
          </a:p>
          <a:p>
            <a:pPr lvl="1">
              <a:buFont typeface="Wingdings" panose="05000000000000000000" pitchFamily="2" charset="2"/>
              <a:buChar char="§"/>
            </a:pPr>
            <a:r>
              <a:rPr lang="en-ZA" dirty="0" smtClean="0"/>
              <a:t>SIFT, HOG, LBP, colour</a:t>
            </a:r>
          </a:p>
          <a:p>
            <a:pPr>
              <a:buFont typeface="Wingdings" panose="05000000000000000000" pitchFamily="2" charset="2"/>
              <a:buChar char="§"/>
            </a:pPr>
            <a:r>
              <a:rPr lang="en-ZA" dirty="0"/>
              <a:t> </a:t>
            </a:r>
            <a:r>
              <a:rPr lang="en-ZA" dirty="0" smtClean="0"/>
              <a:t>Results are very noisy since the prediction of each pixel is based only considering other pixels in a neighbourhood</a:t>
            </a:r>
            <a:endParaRPr lang="en-ZA" dirty="0"/>
          </a:p>
        </p:txBody>
      </p:sp>
      <p:sp>
        <p:nvSpPr>
          <p:cNvPr id="4" name="Slide Number Placeholder 3"/>
          <p:cNvSpPr>
            <a:spLocks noGrp="1"/>
          </p:cNvSpPr>
          <p:nvPr>
            <p:ph type="sldNum" sz="quarter" idx="12"/>
          </p:nvPr>
        </p:nvSpPr>
        <p:spPr/>
        <p:txBody>
          <a:bodyPr/>
          <a:lstStyle/>
          <a:p>
            <a:fld id="{AE88EA90-0C7F-461C-A261-5F2AFA866A12}" type="slidenum">
              <a:rPr lang="en-ZA" smtClean="0"/>
              <a:t>11</a:t>
            </a:fld>
            <a:endParaRPr lang="en-ZA"/>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7373" y="3987521"/>
            <a:ext cx="2493594" cy="217691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7661" y="3987521"/>
            <a:ext cx="2493595" cy="2176918"/>
          </a:xfrm>
          <a:prstGeom prst="rect">
            <a:avLst/>
          </a:prstGeom>
        </p:spPr>
      </p:pic>
      <p:sp>
        <p:nvSpPr>
          <p:cNvPr id="7" name="TextBox 6"/>
          <p:cNvSpPr txBox="1"/>
          <p:nvPr/>
        </p:nvSpPr>
        <p:spPr>
          <a:xfrm>
            <a:off x="6787661" y="3552092"/>
            <a:ext cx="2493595" cy="369332"/>
          </a:xfrm>
          <a:prstGeom prst="rect">
            <a:avLst/>
          </a:prstGeom>
          <a:noFill/>
        </p:spPr>
        <p:txBody>
          <a:bodyPr wrap="square" rtlCol="0">
            <a:spAutoFit/>
          </a:bodyPr>
          <a:lstStyle/>
          <a:p>
            <a:pPr algn="ctr"/>
            <a:r>
              <a:rPr lang="en-ZA" dirty="0" smtClean="0"/>
              <a:t>Input</a:t>
            </a:r>
            <a:endParaRPr lang="en-ZA" dirty="0"/>
          </a:p>
        </p:txBody>
      </p:sp>
      <p:sp>
        <p:nvSpPr>
          <p:cNvPr id="8" name="TextBox 7"/>
          <p:cNvSpPr txBox="1"/>
          <p:nvPr/>
        </p:nvSpPr>
        <p:spPr>
          <a:xfrm>
            <a:off x="9437372" y="3569676"/>
            <a:ext cx="2493595" cy="369332"/>
          </a:xfrm>
          <a:prstGeom prst="rect">
            <a:avLst/>
          </a:prstGeom>
          <a:noFill/>
        </p:spPr>
        <p:txBody>
          <a:bodyPr wrap="square" rtlCol="0">
            <a:spAutoFit/>
          </a:bodyPr>
          <a:lstStyle/>
          <a:p>
            <a:pPr algn="ctr"/>
            <a:r>
              <a:rPr lang="en-ZA" dirty="0" smtClean="0"/>
              <a:t>Noisy object unary</a:t>
            </a:r>
            <a:endParaRPr lang="en-ZA" dirty="0"/>
          </a:p>
        </p:txBody>
      </p:sp>
    </p:spTree>
    <p:extLst>
      <p:ext uri="{BB962C8B-B14F-4D97-AF65-F5344CB8AC3E}">
        <p14:creationId xmlns:p14="http://schemas.microsoft.com/office/powerpoint/2010/main" val="4247895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Audio Classifier </a:t>
            </a:r>
            <a:endParaRPr lang="en-ZA"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ZA" dirty="0" smtClean="0"/>
              <a:t> Isolate the sound from the recording</a:t>
            </a:r>
          </a:p>
          <a:p>
            <a:pPr>
              <a:buFont typeface="Wingdings" panose="05000000000000000000" pitchFamily="2" charset="2"/>
              <a:buChar char="§"/>
            </a:pPr>
            <a:r>
              <a:rPr lang="en-ZA" dirty="0"/>
              <a:t> </a:t>
            </a:r>
            <a:r>
              <a:rPr lang="en-ZA" dirty="0" smtClean="0"/>
              <a:t>Extract features</a:t>
            </a:r>
          </a:p>
          <a:p>
            <a:pPr>
              <a:buFont typeface="Wingdings" panose="05000000000000000000" pitchFamily="2" charset="2"/>
              <a:buChar char="§"/>
            </a:pPr>
            <a:r>
              <a:rPr lang="en-ZA" dirty="0"/>
              <a:t> </a:t>
            </a:r>
            <a:r>
              <a:rPr lang="en-ZA" dirty="0" smtClean="0"/>
              <a:t>Classify with random forest</a:t>
            </a:r>
            <a:endParaRPr lang="en-ZA" dirty="0"/>
          </a:p>
        </p:txBody>
      </p:sp>
      <p:sp>
        <p:nvSpPr>
          <p:cNvPr id="4" name="Slide Number Placeholder 3"/>
          <p:cNvSpPr>
            <a:spLocks noGrp="1"/>
          </p:cNvSpPr>
          <p:nvPr>
            <p:ph type="sldNum" sz="quarter" idx="12"/>
          </p:nvPr>
        </p:nvSpPr>
        <p:spPr/>
        <p:txBody>
          <a:bodyPr/>
          <a:lstStyle/>
          <a:p>
            <a:fld id="{AE88EA90-0C7F-461C-A261-5F2AFA866A12}" type="slidenum">
              <a:rPr lang="en-ZA" smtClean="0"/>
              <a:t>12</a:t>
            </a:fld>
            <a:endParaRPr lang="en-ZA"/>
          </a:p>
        </p:txBody>
      </p:sp>
    </p:spTree>
    <p:extLst>
      <p:ext uri="{BB962C8B-B14F-4D97-AF65-F5344CB8AC3E}">
        <p14:creationId xmlns:p14="http://schemas.microsoft.com/office/powerpoint/2010/main" val="22793098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Audio Classifier </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Wingdings" panose="05000000000000000000" pitchFamily="2" charset="2"/>
                  <a:buChar char="§"/>
                </a:pPr>
                <a:r>
                  <a:rPr lang="en-ZA" dirty="0" smtClean="0"/>
                  <a:t> Isolate the sound from the recording</a:t>
                </a:r>
              </a:p>
              <a:p>
                <a:pPr lvl="1">
                  <a:buFont typeface="Wingdings" panose="05000000000000000000" pitchFamily="2" charset="2"/>
                  <a:buChar char="§"/>
                </a:pPr>
                <a:r>
                  <a:rPr lang="en-ZA" dirty="0" smtClean="0"/>
                  <a:t>Find the </a:t>
                </a:r>
                <a14:m>
                  <m:oMath xmlns:m="http://schemas.openxmlformats.org/officeDocument/2006/math">
                    <m:r>
                      <a:rPr lang="en-ZA" b="0" i="1" smtClean="0">
                        <a:latin typeface="Cambria Math" panose="02040503050406030204" pitchFamily="18" charset="0"/>
                      </a:rPr>
                      <m:t>𝑘</m:t>
                    </m:r>
                  </m:oMath>
                </a14:m>
                <a:r>
                  <a:rPr lang="en-ZA" dirty="0" smtClean="0"/>
                  <a:t> consecutive windows with the highest energy (</a:t>
                </a:r>
                <a14:m>
                  <m:oMath xmlns:m="http://schemas.openxmlformats.org/officeDocument/2006/math">
                    <m:sSub>
                      <m:sSubPr>
                        <m:ctrlPr>
                          <a:rPr lang="en-ZA" b="0" i="1" smtClean="0">
                            <a:latin typeface="Cambria Math" panose="02040503050406030204" pitchFamily="18" charset="0"/>
                          </a:rPr>
                        </m:ctrlPr>
                      </m:sSubPr>
                      <m:e>
                        <m:r>
                          <a:rPr lang="en-ZA" b="0" i="1" smtClean="0">
                            <a:latin typeface="Cambria Math" panose="02040503050406030204" pitchFamily="18" charset="0"/>
                          </a:rPr>
                          <m:t>ℓ</m:t>
                        </m:r>
                      </m:e>
                      <m:sub>
                        <m:r>
                          <a:rPr lang="en-ZA" b="0" i="1" smtClean="0">
                            <a:latin typeface="Cambria Math" panose="02040503050406030204" pitchFamily="18" charset="0"/>
                          </a:rPr>
                          <m:t>2</m:t>
                        </m:r>
                      </m:sub>
                    </m:sSub>
                  </m:oMath>
                </a14:m>
                <a:r>
                  <a:rPr lang="en-ZA" dirty="0" smtClean="0"/>
                  <a:t> norm)</a:t>
                </a:r>
              </a:p>
              <a:p>
                <a:pPr lvl="1">
                  <a:buFont typeface="Wingdings" panose="05000000000000000000" pitchFamily="2" charset="2"/>
                  <a:buChar char="§"/>
                </a:pPr>
                <a:r>
                  <a:rPr lang="en-ZA" dirty="0" smtClean="0"/>
                  <a:t>Cross-validated and found </a:t>
                </a:r>
                <a14:m>
                  <m:oMath xmlns:m="http://schemas.openxmlformats.org/officeDocument/2006/math">
                    <m:r>
                      <a:rPr lang="en-ZA" b="0" i="1" smtClean="0">
                        <a:latin typeface="Cambria Math" panose="02040503050406030204" pitchFamily="18" charset="0"/>
                      </a:rPr>
                      <m:t>𝑘</m:t>
                    </m:r>
                    <m:r>
                      <a:rPr lang="en-ZA" b="0" i="1" smtClean="0">
                        <a:latin typeface="Cambria Math" panose="02040503050406030204" pitchFamily="18" charset="0"/>
                      </a:rPr>
                      <m:t>=30</m:t>
                    </m:r>
                  </m:oMath>
                </a14:m>
                <a:r>
                  <a:rPr lang="en-ZA" dirty="0" smtClean="0"/>
                  <a:t> windows, each of size </a:t>
                </a:r>
                <a14:m>
                  <m:oMath xmlns:m="http://schemas.openxmlformats.org/officeDocument/2006/math">
                    <m:r>
                      <a:rPr lang="en-ZA" b="0" i="1" smtClean="0">
                        <a:latin typeface="Cambria Math" panose="02040503050406030204" pitchFamily="18" charset="0"/>
                      </a:rPr>
                      <m:t>𝑚</m:t>
                    </m:r>
                    <m:r>
                      <a:rPr lang="en-ZA" b="0" i="1" smtClean="0">
                        <a:latin typeface="Cambria Math" panose="02040503050406030204" pitchFamily="18" charset="0"/>
                      </a:rPr>
                      <m:t>=512</m:t>
                    </m:r>
                  </m:oMath>
                </a14:m>
                <a:r>
                  <a:rPr lang="en-ZA" dirty="0" smtClean="0"/>
                  <a:t> samples was optimal</a:t>
                </a:r>
              </a:p>
              <a:p>
                <a:pPr>
                  <a:buFont typeface="Wingdings" panose="05000000000000000000" pitchFamily="2" charset="2"/>
                  <a:buChar char="§"/>
                </a:pPr>
                <a:r>
                  <a:rPr lang="en-ZA" dirty="0"/>
                  <a:t> </a:t>
                </a:r>
                <a:r>
                  <a:rPr lang="en-ZA" dirty="0" smtClean="0"/>
                  <a:t>Extract features</a:t>
                </a:r>
              </a:p>
              <a:p>
                <a:pPr>
                  <a:buFont typeface="Wingdings" panose="05000000000000000000" pitchFamily="2" charset="2"/>
                  <a:buChar char="§"/>
                </a:pPr>
                <a:r>
                  <a:rPr lang="en-ZA" dirty="0"/>
                  <a:t> </a:t>
                </a:r>
                <a:r>
                  <a:rPr lang="en-ZA" dirty="0" smtClean="0"/>
                  <a:t>Classify with random forest</a:t>
                </a:r>
                <a:endParaRPr lang="en-Z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55" t="-1667"/>
                </a:stretch>
              </a:blipFill>
            </p:spPr>
            <p:txBody>
              <a:bodyPr/>
              <a:lstStyle/>
              <a:p>
                <a:r>
                  <a:rPr lang="en-ZA">
                    <a:noFill/>
                  </a:rPr>
                  <a:t> </a:t>
                </a:r>
              </a:p>
            </p:txBody>
          </p:sp>
        </mc:Fallback>
      </mc:AlternateContent>
      <p:pic>
        <p:nvPicPr>
          <p:cNvPr id="4" name="Picture 3"/>
          <p:cNvPicPr>
            <a:picLocks noChangeAspect="1"/>
          </p:cNvPicPr>
          <p:nvPr/>
        </p:nvPicPr>
        <p:blipFill>
          <a:blip r:embed="rId4"/>
          <a:stretch>
            <a:fillRect/>
          </a:stretch>
        </p:blipFill>
        <p:spPr>
          <a:xfrm>
            <a:off x="1011555" y="3852862"/>
            <a:ext cx="10229850" cy="2047875"/>
          </a:xfrm>
          <a:prstGeom prst="rect">
            <a:avLst/>
          </a:prstGeom>
        </p:spPr>
      </p:pic>
      <p:sp>
        <p:nvSpPr>
          <p:cNvPr id="5" name="Slide Number Placeholder 4"/>
          <p:cNvSpPr>
            <a:spLocks noGrp="1"/>
          </p:cNvSpPr>
          <p:nvPr>
            <p:ph type="sldNum" sz="quarter" idx="12"/>
          </p:nvPr>
        </p:nvSpPr>
        <p:spPr/>
        <p:txBody>
          <a:bodyPr/>
          <a:lstStyle/>
          <a:p>
            <a:fld id="{AE88EA90-0C7F-461C-A261-5F2AFA866A12}" type="slidenum">
              <a:rPr lang="en-ZA" smtClean="0"/>
              <a:t>13</a:t>
            </a:fld>
            <a:endParaRPr lang="en-ZA"/>
          </a:p>
        </p:txBody>
      </p:sp>
    </p:spTree>
    <p:extLst>
      <p:ext uri="{BB962C8B-B14F-4D97-AF65-F5344CB8AC3E}">
        <p14:creationId xmlns:p14="http://schemas.microsoft.com/office/powerpoint/2010/main" val="1487503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Audio Classifier </a:t>
            </a:r>
            <a:endParaRPr lang="en-ZA" dirty="0"/>
          </a:p>
        </p:txBody>
      </p:sp>
      <p:sp>
        <p:nvSpPr>
          <p:cNvPr id="3" name="Content Placeholder 2"/>
          <p:cNvSpPr>
            <a:spLocks noGrp="1"/>
          </p:cNvSpPr>
          <p:nvPr>
            <p:ph idx="1"/>
          </p:nvPr>
        </p:nvSpPr>
        <p:spPr>
          <a:xfrm>
            <a:off x="1097280" y="1845734"/>
            <a:ext cx="7451634" cy="4023360"/>
          </a:xfrm>
        </p:spPr>
        <p:txBody>
          <a:bodyPr/>
          <a:lstStyle/>
          <a:p>
            <a:pPr>
              <a:buFont typeface="Wingdings" panose="05000000000000000000" pitchFamily="2" charset="2"/>
              <a:buChar char="§"/>
            </a:pPr>
            <a:r>
              <a:rPr lang="en-ZA" dirty="0" smtClean="0"/>
              <a:t> Isolate the sound from the recording</a:t>
            </a:r>
          </a:p>
          <a:p>
            <a:pPr>
              <a:buFont typeface="Wingdings" panose="05000000000000000000" pitchFamily="2" charset="2"/>
              <a:buChar char="§"/>
            </a:pPr>
            <a:r>
              <a:rPr lang="en-ZA" dirty="0" smtClean="0"/>
              <a:t> Extract features</a:t>
            </a:r>
          </a:p>
          <a:p>
            <a:pPr lvl="1">
              <a:buFont typeface="Wingdings" panose="05000000000000000000" pitchFamily="2" charset="2"/>
              <a:buChar char="§"/>
            </a:pPr>
            <a:r>
              <a:rPr lang="en-ZA" dirty="0" smtClean="0"/>
              <a:t>Features based in time-domain and also from the Short-Time Fourier Transform (STFT) of the windowed signal</a:t>
            </a:r>
          </a:p>
          <a:p>
            <a:pPr lvl="1">
              <a:buFont typeface="Wingdings" panose="05000000000000000000" pitchFamily="2" charset="2"/>
              <a:buChar char="§"/>
            </a:pPr>
            <a:r>
              <a:rPr lang="en-ZA" dirty="0" smtClean="0"/>
              <a:t>Refer to paper and [1,2,3] for details</a:t>
            </a:r>
          </a:p>
          <a:p>
            <a:pPr>
              <a:buFont typeface="Wingdings" panose="05000000000000000000" pitchFamily="2" charset="2"/>
              <a:buChar char="§"/>
            </a:pPr>
            <a:r>
              <a:rPr lang="en-ZA" dirty="0" smtClean="0"/>
              <a:t> Classify with random forest</a:t>
            </a:r>
            <a:endParaRPr lang="en-ZA" dirty="0"/>
          </a:p>
        </p:txBody>
      </p:sp>
      <p:sp>
        <p:nvSpPr>
          <p:cNvPr id="4" name="TextBox 3"/>
          <p:cNvSpPr txBox="1"/>
          <p:nvPr/>
        </p:nvSpPr>
        <p:spPr>
          <a:xfrm>
            <a:off x="0" y="6445894"/>
            <a:ext cx="12001500" cy="830997"/>
          </a:xfrm>
          <a:prstGeom prst="rect">
            <a:avLst/>
          </a:prstGeom>
          <a:noFill/>
        </p:spPr>
        <p:txBody>
          <a:bodyPr wrap="square" rtlCol="0">
            <a:spAutoFit/>
          </a:bodyPr>
          <a:lstStyle/>
          <a:p>
            <a:r>
              <a:rPr lang="en-ZA" sz="1600" dirty="0" smtClean="0">
                <a:solidFill>
                  <a:schemeClr val="bg1"/>
                </a:solidFill>
              </a:rPr>
              <a:t>[1] </a:t>
            </a:r>
            <a:r>
              <a:rPr lang="en-ZA" sz="1600" dirty="0">
                <a:solidFill>
                  <a:schemeClr val="bg1"/>
                </a:solidFill>
              </a:rPr>
              <a:t>Giannakopoulos et al, </a:t>
            </a:r>
            <a:r>
              <a:rPr lang="en-ZA" sz="1600" dirty="0" smtClean="0">
                <a:solidFill>
                  <a:schemeClr val="bg1"/>
                </a:solidFill>
              </a:rPr>
              <a:t>2010. </a:t>
            </a:r>
            <a:r>
              <a:rPr lang="en-ZA" sz="1600" dirty="0">
                <a:solidFill>
                  <a:schemeClr val="bg1"/>
                </a:solidFill>
              </a:rPr>
              <a:t>[2] Giannakopoulos et al , </a:t>
            </a:r>
            <a:r>
              <a:rPr lang="en-ZA" sz="1600" dirty="0" smtClean="0">
                <a:solidFill>
                  <a:schemeClr val="bg1"/>
                </a:solidFill>
              </a:rPr>
              <a:t>2007. </a:t>
            </a:r>
            <a:r>
              <a:rPr lang="en-ZA" sz="1600" dirty="0">
                <a:solidFill>
                  <a:schemeClr val="bg1"/>
                </a:solidFill>
              </a:rPr>
              <a:t>[3] </a:t>
            </a:r>
            <a:r>
              <a:rPr lang="en-ZA" sz="1600" dirty="0" err="1" smtClean="0">
                <a:solidFill>
                  <a:schemeClr val="bg1"/>
                </a:solidFill>
              </a:rPr>
              <a:t>Antonacci</a:t>
            </a:r>
            <a:r>
              <a:rPr lang="en-ZA" sz="1600" dirty="0" smtClean="0">
                <a:solidFill>
                  <a:schemeClr val="bg1"/>
                </a:solidFill>
              </a:rPr>
              <a:t> et al, 2009. </a:t>
            </a:r>
            <a:r>
              <a:rPr lang="en-ZA" sz="1600" dirty="0">
                <a:solidFill>
                  <a:schemeClr val="bg1"/>
                </a:solidFill>
              </a:rPr>
              <a:t/>
            </a:r>
            <a:br>
              <a:rPr lang="en-ZA" sz="1600" dirty="0">
                <a:solidFill>
                  <a:schemeClr val="bg1"/>
                </a:solidFill>
              </a:rPr>
            </a:br>
            <a:r>
              <a:rPr lang="en-ZA" sz="1600" dirty="0"/>
              <a:t/>
            </a:r>
            <a:br>
              <a:rPr lang="en-ZA" sz="1600" dirty="0"/>
            </a:br>
            <a:endParaRPr lang="en-ZA" sz="1600" dirty="0">
              <a:solidFill>
                <a:schemeClr val="bg1"/>
              </a:solidFill>
            </a:endParaRPr>
          </a:p>
        </p:txBody>
      </p:sp>
      <p:pic>
        <p:nvPicPr>
          <p:cNvPr id="5" name="Content Placeholder 3" descr="Figure 11"/>
          <p:cNvPicPr>
            <a:picLocks noChangeAspect="1"/>
          </p:cNvPicPr>
          <p:nvPr/>
        </p:nvPicPr>
        <p:blipFill rotWithShape="1">
          <a:blip r:embed="rId3">
            <a:extLst>
              <a:ext uri="{28A0092B-C50C-407E-A947-70E740481C1C}">
                <a14:useLocalDpi xmlns:a14="http://schemas.microsoft.com/office/drawing/2010/main" val="0"/>
              </a:ext>
            </a:extLst>
          </a:blip>
          <a:srcRect l="6145" t="17729" r="5056" b="3294"/>
          <a:stretch/>
        </p:blipFill>
        <p:spPr>
          <a:xfrm>
            <a:off x="8418286" y="544925"/>
            <a:ext cx="3053341" cy="2413898"/>
          </a:xfrm>
          <a:prstGeom prst="rect">
            <a:avLst/>
          </a:prstGeom>
          <a:ln w="76200">
            <a:solidFill>
              <a:schemeClr val="bg1"/>
            </a:solidFill>
          </a:ln>
        </p:spPr>
      </p:pic>
      <p:pic>
        <p:nvPicPr>
          <p:cNvPr id="6" name="Picture 5"/>
          <p:cNvPicPr>
            <a:picLocks noChangeAspect="1"/>
          </p:cNvPicPr>
          <p:nvPr/>
        </p:nvPicPr>
        <p:blipFill rotWithShape="1">
          <a:blip r:embed="rId4"/>
          <a:srcRect l="24305" t="20952" r="37445" b="23423"/>
          <a:stretch/>
        </p:blipFill>
        <p:spPr>
          <a:xfrm>
            <a:off x="8418286" y="3202631"/>
            <a:ext cx="3053341" cy="2496474"/>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3277894557"/>
              </p:ext>
            </p:extLst>
          </p:nvPr>
        </p:nvGraphicFramePr>
        <p:xfrm>
          <a:off x="8712057" y="711898"/>
          <a:ext cx="2579962" cy="2033116"/>
        </p:xfrm>
        <a:graphic>
          <a:graphicData uri="http://schemas.openxmlformats.org/drawingml/2006/table">
            <a:tbl>
              <a:tblPr firstRow="1" bandRow="1">
                <a:tableStyleId>{2D5ABB26-0587-4C30-8999-92F81FD0307C}</a:tableStyleId>
              </a:tblPr>
              <a:tblGrid>
                <a:gridCol w="234542"/>
                <a:gridCol w="234542"/>
                <a:gridCol w="234542"/>
                <a:gridCol w="234542"/>
                <a:gridCol w="234542"/>
                <a:gridCol w="234542"/>
                <a:gridCol w="234542"/>
                <a:gridCol w="234542"/>
                <a:gridCol w="234542"/>
                <a:gridCol w="234542"/>
                <a:gridCol w="234542"/>
              </a:tblGrid>
              <a:tr h="2033116">
                <a:tc>
                  <a:txBody>
                    <a:bodyPr/>
                    <a:lstStyle/>
                    <a:p>
                      <a:endParaRPr lang="en-Z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Z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Z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ZA" dirty="0"/>
                    </a:p>
                  </a:txBody>
                  <a:tcPr>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ZA"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ZA" sz="1800" kern="1200" dirty="0">
                        <a:solidFill>
                          <a:schemeClr val="tx1"/>
                        </a:solidFill>
                        <a:latin typeface="+mn-lt"/>
                        <a:ea typeface="+mn-ea"/>
                        <a:cs typeface="+mn-cs"/>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ZA" sz="1800" kern="1200" dirty="0">
                        <a:solidFill>
                          <a:schemeClr val="tx1"/>
                        </a:solidFill>
                        <a:latin typeface="+mn-lt"/>
                        <a:ea typeface="+mn-ea"/>
                        <a:cs typeface="+mn-cs"/>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ZA" sz="1800" i="1" kern="1200" dirty="0">
                        <a:solidFill>
                          <a:schemeClr val="tx1"/>
                        </a:solidFill>
                        <a:latin typeface="+mn-lt"/>
                        <a:ea typeface="+mn-ea"/>
                        <a:cs typeface="+mn-cs"/>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ZA" sz="1800" kern="1200" dirty="0">
                        <a:solidFill>
                          <a:schemeClr val="tx1"/>
                        </a:solidFill>
                        <a:latin typeface="+mn-lt"/>
                        <a:ea typeface="+mn-ea"/>
                        <a:cs typeface="+mn-cs"/>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en-ZA" sz="1800" kern="1200" dirty="0">
                        <a:solidFill>
                          <a:schemeClr val="tx1"/>
                        </a:solidFill>
                        <a:latin typeface="+mn-lt"/>
                        <a:ea typeface="+mn-ea"/>
                        <a:cs typeface="+mn-cs"/>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en-ZA" dirty="0"/>
                    </a:p>
                  </a:txBody>
                  <a:tcP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Slide Number Placeholder 7"/>
          <p:cNvSpPr>
            <a:spLocks noGrp="1"/>
          </p:cNvSpPr>
          <p:nvPr>
            <p:ph type="sldNum" sz="quarter" idx="12"/>
          </p:nvPr>
        </p:nvSpPr>
        <p:spPr/>
        <p:txBody>
          <a:bodyPr/>
          <a:lstStyle/>
          <a:p>
            <a:fld id="{AE88EA90-0C7F-461C-A261-5F2AFA866A12}" type="slidenum">
              <a:rPr lang="en-ZA" smtClean="0"/>
              <a:t>14</a:t>
            </a:fld>
            <a:endParaRPr lang="en-ZA"/>
          </a:p>
        </p:txBody>
      </p:sp>
    </p:spTree>
    <p:extLst>
      <p:ext uri="{BB962C8B-B14F-4D97-AF65-F5344CB8AC3E}">
        <p14:creationId xmlns:p14="http://schemas.microsoft.com/office/powerpoint/2010/main" val="35673039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Conditional Random Field (CRF)</a:t>
            </a:r>
            <a:endParaRPr lang="en-ZA"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ZA" dirty="0" smtClean="0"/>
              <a:t> Bilayer conditional random field has smoothness priors (colour and spatial consistency) which </a:t>
            </a:r>
            <a:r>
              <a:rPr lang="en-ZA" dirty="0" err="1" smtClean="0"/>
              <a:t>smoothes</a:t>
            </a:r>
            <a:r>
              <a:rPr lang="en-ZA" dirty="0" smtClean="0"/>
              <a:t> the noisy predictions of the unary classifiers.</a:t>
            </a:r>
          </a:p>
          <a:p>
            <a:pPr>
              <a:buFont typeface="Wingdings" panose="05000000000000000000" pitchFamily="2" charset="2"/>
              <a:buChar char="§"/>
            </a:pPr>
            <a:r>
              <a:rPr lang="en-ZA" dirty="0"/>
              <a:t> </a:t>
            </a:r>
            <a:r>
              <a:rPr lang="en-ZA" dirty="0" smtClean="0"/>
              <a:t>Jointly optimises for objects and material labels, to ensure consistency between the two (a desk cannot be made of ceramic and so on).</a:t>
            </a:r>
            <a:endParaRPr lang="en-ZA" dirty="0"/>
          </a:p>
        </p:txBody>
      </p:sp>
      <p:pic>
        <p:nvPicPr>
          <p:cNvPr id="4" name="Picture 3"/>
          <p:cNvPicPr>
            <a:picLocks noChangeAspect="1"/>
          </p:cNvPicPr>
          <p:nvPr/>
        </p:nvPicPr>
        <p:blipFill rotWithShape="1">
          <a:blip r:embed="rId3"/>
          <a:srcRect l="2208" r="3593"/>
          <a:stretch/>
        </p:blipFill>
        <p:spPr>
          <a:xfrm>
            <a:off x="2582429" y="3334846"/>
            <a:ext cx="7150905" cy="2829471"/>
          </a:xfrm>
          <a:prstGeom prst="rect">
            <a:avLst/>
          </a:prstGeom>
          <a:ln>
            <a:noFill/>
          </a:ln>
        </p:spPr>
      </p:pic>
      <p:sp>
        <p:nvSpPr>
          <p:cNvPr id="5" name="Slide Number Placeholder 4"/>
          <p:cNvSpPr>
            <a:spLocks noGrp="1"/>
          </p:cNvSpPr>
          <p:nvPr>
            <p:ph type="sldNum" sz="quarter" idx="12"/>
          </p:nvPr>
        </p:nvSpPr>
        <p:spPr/>
        <p:txBody>
          <a:bodyPr/>
          <a:lstStyle/>
          <a:p>
            <a:fld id="{AE88EA90-0C7F-461C-A261-5F2AFA866A12}" type="slidenum">
              <a:rPr lang="en-ZA" smtClean="0"/>
              <a:t>15</a:t>
            </a:fld>
            <a:endParaRPr lang="en-ZA"/>
          </a:p>
        </p:txBody>
      </p:sp>
    </p:spTree>
    <p:extLst>
      <p:ext uri="{BB962C8B-B14F-4D97-AF65-F5344CB8AC3E}">
        <p14:creationId xmlns:p14="http://schemas.microsoft.com/office/powerpoint/2010/main" val="34698668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Conditional Random Field (CRF)</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Wingdings" panose="05000000000000000000" pitchFamily="2" charset="2"/>
                  <a:buChar char="§"/>
                </a:pPr>
                <a:r>
                  <a:rPr lang="en-ZA" dirty="0" smtClean="0"/>
                  <a:t> Minimise the energy (which is the negative log of the joint probability):</a:t>
                </a:r>
              </a:p>
              <a:p>
                <a:pPr marL="0" indent="0">
                  <a:buNone/>
                </a:pPr>
                <a:endParaRPr lang="en-ZA" sz="1050" dirty="0" smtClean="0"/>
              </a:p>
              <a:p>
                <a:pPr marL="0" indent="0">
                  <a:buNone/>
                </a:pPr>
                <a14:m>
                  <m:oMathPara xmlns:m="http://schemas.openxmlformats.org/officeDocument/2006/math">
                    <m:oMathParaPr>
                      <m:jc m:val="centerGroup"/>
                    </m:oMathParaPr>
                    <m:oMath xmlns:m="http://schemas.openxmlformats.org/officeDocument/2006/math">
                      <m:r>
                        <a:rPr lang="en-ZA" sz="2800" b="0" i="1" smtClean="0">
                          <a:latin typeface="Cambria Math" panose="02040503050406030204" pitchFamily="18" charset="0"/>
                        </a:rPr>
                        <m:t>𝐸</m:t>
                      </m:r>
                      <m:d>
                        <m:dPr>
                          <m:endChr m:val="|"/>
                          <m:ctrlPr>
                            <a:rPr lang="en-ZA" sz="2800" b="0" i="1" smtClean="0">
                              <a:latin typeface="Cambria Math" panose="02040503050406030204" pitchFamily="18" charset="0"/>
                            </a:rPr>
                          </m:ctrlPr>
                        </m:dPr>
                        <m:e>
                          <m:r>
                            <a:rPr lang="en-ZA" sz="2800" b="1" i="1" smtClean="0">
                              <a:latin typeface="Cambria Math" panose="02040503050406030204" pitchFamily="18" charset="0"/>
                            </a:rPr>
                            <m:t>𝒙</m:t>
                          </m:r>
                          <m:r>
                            <a:rPr lang="en-ZA" sz="2800" b="1" i="1" smtClean="0">
                              <a:latin typeface="Cambria Math" panose="02040503050406030204" pitchFamily="18" charset="0"/>
                            </a:rPr>
                            <m:t> </m:t>
                          </m:r>
                        </m:e>
                      </m:d>
                      <m:r>
                        <a:rPr lang="en-ZA" sz="2800" b="1" i="1" smtClean="0">
                          <a:latin typeface="Cambria Math" panose="02040503050406030204" pitchFamily="18" charset="0"/>
                        </a:rPr>
                        <m:t>𝑫</m:t>
                      </m:r>
                      <m:r>
                        <a:rPr lang="en-ZA" sz="2800" b="1" i="1" smtClean="0">
                          <a:latin typeface="Cambria Math" panose="02040503050406030204" pitchFamily="18" charset="0"/>
                        </a:rPr>
                        <m:t>)</m:t>
                      </m:r>
                      <m:r>
                        <a:rPr lang="en-ZA" sz="2800" b="0" i="1" smtClean="0">
                          <a:latin typeface="Cambria Math" panose="02040503050406030204" pitchFamily="18" charset="0"/>
                        </a:rPr>
                        <m:t>=</m:t>
                      </m:r>
                      <m:sSup>
                        <m:sSupPr>
                          <m:ctrlPr>
                            <a:rPr lang="en-ZA" sz="2800" b="0" i="1" smtClean="0">
                              <a:latin typeface="Cambria Math" panose="02040503050406030204" pitchFamily="18" charset="0"/>
                            </a:rPr>
                          </m:ctrlPr>
                        </m:sSupPr>
                        <m:e>
                          <m:r>
                            <a:rPr lang="en-ZA" sz="2800" b="0" i="1" smtClean="0">
                              <a:latin typeface="Cambria Math" panose="02040503050406030204" pitchFamily="18" charset="0"/>
                            </a:rPr>
                            <m:t>𝐸</m:t>
                          </m:r>
                        </m:e>
                        <m:sup>
                          <m:r>
                            <a:rPr lang="en-ZA" sz="2800" b="0" i="1" smtClean="0">
                              <a:latin typeface="Cambria Math" panose="02040503050406030204" pitchFamily="18" charset="0"/>
                            </a:rPr>
                            <m:t>𝑂</m:t>
                          </m:r>
                        </m:sup>
                      </m:sSup>
                      <m:d>
                        <m:dPr>
                          <m:ctrlPr>
                            <a:rPr lang="en-ZA" sz="2800" b="0" i="1" smtClean="0">
                              <a:latin typeface="Cambria Math" panose="02040503050406030204" pitchFamily="18" charset="0"/>
                            </a:rPr>
                          </m:ctrlPr>
                        </m:dPr>
                        <m:e>
                          <m:r>
                            <a:rPr lang="en-ZA" sz="2800" b="1" i="1" smtClean="0">
                              <a:latin typeface="Cambria Math" panose="02040503050406030204" pitchFamily="18" charset="0"/>
                            </a:rPr>
                            <m:t>𝒐</m:t>
                          </m:r>
                        </m:e>
                        <m:e>
                          <m:r>
                            <a:rPr lang="en-ZA" sz="2800" b="1" i="1" smtClean="0">
                              <a:latin typeface="Cambria Math" panose="02040503050406030204" pitchFamily="18" charset="0"/>
                            </a:rPr>
                            <m:t>𝑰</m:t>
                          </m:r>
                        </m:e>
                      </m:d>
                      <m:r>
                        <a:rPr lang="en-ZA" sz="2800" b="1" i="1" smtClean="0">
                          <a:latin typeface="Cambria Math" panose="02040503050406030204" pitchFamily="18" charset="0"/>
                        </a:rPr>
                        <m:t>+</m:t>
                      </m:r>
                      <m:sSup>
                        <m:sSupPr>
                          <m:ctrlPr>
                            <a:rPr lang="en-ZA" sz="2800" b="0" i="1" smtClean="0">
                              <a:latin typeface="Cambria Math" panose="02040503050406030204" pitchFamily="18" charset="0"/>
                            </a:rPr>
                          </m:ctrlPr>
                        </m:sSupPr>
                        <m:e>
                          <m:r>
                            <a:rPr lang="en-ZA" sz="2800" b="0" i="1" smtClean="0">
                              <a:latin typeface="Cambria Math" panose="02040503050406030204" pitchFamily="18" charset="0"/>
                            </a:rPr>
                            <m:t>𝐸</m:t>
                          </m:r>
                        </m:e>
                        <m:sup>
                          <m:r>
                            <a:rPr lang="en-ZA" sz="2800" b="0" i="1" smtClean="0">
                              <a:latin typeface="Cambria Math" panose="02040503050406030204" pitchFamily="18" charset="0"/>
                            </a:rPr>
                            <m:t>𝑀</m:t>
                          </m:r>
                        </m:sup>
                      </m:sSup>
                      <m:d>
                        <m:dPr>
                          <m:endChr m:val="|"/>
                          <m:ctrlPr>
                            <a:rPr lang="en-ZA" sz="2800" b="0" i="1" smtClean="0">
                              <a:latin typeface="Cambria Math" panose="02040503050406030204" pitchFamily="18" charset="0"/>
                            </a:rPr>
                          </m:ctrlPr>
                        </m:dPr>
                        <m:e>
                          <m:r>
                            <a:rPr lang="en-ZA" sz="2800" b="1" i="1" smtClean="0">
                              <a:latin typeface="Cambria Math" panose="02040503050406030204" pitchFamily="18" charset="0"/>
                            </a:rPr>
                            <m:t>𝒎</m:t>
                          </m:r>
                          <m:r>
                            <a:rPr lang="en-ZA" sz="2800" b="1" i="1" smtClean="0">
                              <a:latin typeface="Cambria Math" panose="02040503050406030204" pitchFamily="18" charset="0"/>
                            </a:rPr>
                            <m:t> </m:t>
                          </m:r>
                        </m:e>
                      </m:d>
                      <m:r>
                        <a:rPr lang="en-ZA" sz="2800" b="1" i="1" smtClean="0">
                          <a:latin typeface="Cambria Math" panose="02040503050406030204" pitchFamily="18" charset="0"/>
                        </a:rPr>
                        <m:t>𝑰</m:t>
                      </m:r>
                      <m:r>
                        <a:rPr lang="en-ZA" sz="2800" b="1" i="1" smtClean="0">
                          <a:latin typeface="Cambria Math" panose="02040503050406030204" pitchFamily="18" charset="0"/>
                        </a:rPr>
                        <m:t>,</m:t>
                      </m:r>
                      <m:r>
                        <a:rPr lang="en-ZA" sz="2800" b="1" i="1" smtClean="0">
                          <a:latin typeface="Cambria Math" panose="02040503050406030204" pitchFamily="18" charset="0"/>
                        </a:rPr>
                        <m:t>𝑨</m:t>
                      </m:r>
                      <m:r>
                        <a:rPr lang="en-ZA" sz="2800" b="1" i="1" smtClean="0">
                          <a:latin typeface="Cambria Math" panose="02040503050406030204" pitchFamily="18" charset="0"/>
                        </a:rPr>
                        <m:t>)</m:t>
                      </m:r>
                      <m:r>
                        <a:rPr lang="en-ZA" sz="2800" b="0" i="1" smtClean="0">
                          <a:latin typeface="Cambria Math" panose="02040503050406030204" pitchFamily="18" charset="0"/>
                        </a:rPr>
                        <m:t>+</m:t>
                      </m:r>
                      <m:sSup>
                        <m:sSupPr>
                          <m:ctrlPr>
                            <a:rPr lang="en-ZA" sz="2800" b="0" i="1" smtClean="0">
                              <a:latin typeface="Cambria Math" panose="02040503050406030204" pitchFamily="18" charset="0"/>
                            </a:rPr>
                          </m:ctrlPr>
                        </m:sSupPr>
                        <m:e>
                          <m:r>
                            <a:rPr lang="en-ZA" sz="2800" b="0" i="1" smtClean="0">
                              <a:latin typeface="Cambria Math" panose="02040503050406030204" pitchFamily="18" charset="0"/>
                            </a:rPr>
                            <m:t>𝐸</m:t>
                          </m:r>
                        </m:e>
                        <m:sup>
                          <m:r>
                            <a:rPr lang="en-ZA" sz="2800" b="0" i="1" smtClean="0">
                              <a:latin typeface="Cambria Math" panose="02040503050406030204" pitchFamily="18" charset="0"/>
                            </a:rPr>
                            <m:t>𝐽</m:t>
                          </m:r>
                        </m:sup>
                      </m:sSup>
                      <m:d>
                        <m:dPr>
                          <m:endChr m:val="|"/>
                          <m:ctrlPr>
                            <a:rPr lang="en-ZA" sz="2800" b="0" i="1" smtClean="0">
                              <a:latin typeface="Cambria Math" panose="02040503050406030204" pitchFamily="18" charset="0"/>
                            </a:rPr>
                          </m:ctrlPr>
                        </m:dPr>
                        <m:e>
                          <m:r>
                            <a:rPr lang="en-ZA" sz="2800" b="1" i="1" smtClean="0">
                              <a:latin typeface="Cambria Math" panose="02040503050406030204" pitchFamily="18" charset="0"/>
                            </a:rPr>
                            <m:t>𝒐</m:t>
                          </m:r>
                          <m:r>
                            <a:rPr lang="en-ZA" sz="2800" b="1" i="1" smtClean="0">
                              <a:latin typeface="Cambria Math" panose="02040503050406030204" pitchFamily="18" charset="0"/>
                            </a:rPr>
                            <m:t>,</m:t>
                          </m:r>
                          <m:r>
                            <a:rPr lang="en-ZA" sz="2800" b="1" i="1" smtClean="0">
                              <a:latin typeface="Cambria Math" panose="02040503050406030204" pitchFamily="18" charset="0"/>
                            </a:rPr>
                            <m:t>𝒎</m:t>
                          </m:r>
                        </m:e>
                      </m:d>
                      <m:r>
                        <a:rPr lang="en-ZA" sz="2800" b="1" i="1" smtClean="0">
                          <a:latin typeface="Cambria Math" panose="02040503050406030204" pitchFamily="18" charset="0"/>
                        </a:rPr>
                        <m:t>𝑰</m:t>
                      </m:r>
                      <m:r>
                        <a:rPr lang="en-ZA" sz="2800" b="1" i="1" smtClean="0">
                          <a:latin typeface="Cambria Math" panose="02040503050406030204" pitchFamily="18" charset="0"/>
                        </a:rPr>
                        <m:t>,</m:t>
                      </m:r>
                      <m:r>
                        <a:rPr lang="en-ZA" sz="2800" b="1" i="1" smtClean="0">
                          <a:latin typeface="Cambria Math" panose="02040503050406030204" pitchFamily="18" charset="0"/>
                        </a:rPr>
                        <m:t>𝑨</m:t>
                      </m:r>
                      <m:r>
                        <a:rPr lang="en-ZA" sz="2800" b="1" i="1" smtClean="0">
                          <a:latin typeface="Cambria Math" panose="02040503050406030204" pitchFamily="18" charset="0"/>
                        </a:rPr>
                        <m:t>)</m:t>
                      </m:r>
                    </m:oMath>
                  </m:oMathPara>
                </a14:m>
                <a:endParaRPr lang="en-ZA" sz="2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455" t="-1667"/>
                </a:stretch>
              </a:blipFill>
            </p:spPr>
            <p:txBody>
              <a:bodyPr/>
              <a:lstStyle/>
              <a:p>
                <a:r>
                  <a:rPr lang="en-ZA">
                    <a:noFill/>
                  </a:rPr>
                  <a:t> </a:t>
                </a:r>
              </a:p>
            </p:txBody>
          </p:sp>
        </mc:Fallback>
      </mc:AlternateContent>
      <p:sp>
        <p:nvSpPr>
          <p:cNvPr id="6" name="Left Brace 5"/>
          <p:cNvSpPr/>
          <p:nvPr/>
        </p:nvSpPr>
        <p:spPr>
          <a:xfrm rot="16200000">
            <a:off x="4531532" y="2363522"/>
            <a:ext cx="166711" cy="11598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7" name="Left Brace 6"/>
          <p:cNvSpPr/>
          <p:nvPr/>
        </p:nvSpPr>
        <p:spPr>
          <a:xfrm rot="16200000">
            <a:off x="6460341" y="2094420"/>
            <a:ext cx="190799" cy="17221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8" name="Left Brace 7"/>
          <p:cNvSpPr/>
          <p:nvPr/>
        </p:nvSpPr>
        <p:spPr>
          <a:xfrm rot="16200000">
            <a:off x="8747433" y="1928594"/>
            <a:ext cx="190796" cy="20537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9" name="TextBox 8"/>
          <p:cNvSpPr txBox="1"/>
          <p:nvPr/>
        </p:nvSpPr>
        <p:spPr>
          <a:xfrm>
            <a:off x="5709193" y="2960914"/>
            <a:ext cx="1722123" cy="646331"/>
          </a:xfrm>
          <a:prstGeom prst="rect">
            <a:avLst/>
          </a:prstGeom>
          <a:noFill/>
        </p:spPr>
        <p:txBody>
          <a:bodyPr wrap="square" rtlCol="0">
            <a:spAutoFit/>
          </a:bodyPr>
          <a:lstStyle/>
          <a:p>
            <a:pPr algn="ctr"/>
            <a:r>
              <a:rPr lang="en-ZA" dirty="0" smtClean="0"/>
              <a:t>Energy in material layer</a:t>
            </a:r>
            <a:endParaRPr lang="en-ZA" dirty="0"/>
          </a:p>
        </p:txBody>
      </p:sp>
      <p:sp>
        <p:nvSpPr>
          <p:cNvPr id="10" name="TextBox 9"/>
          <p:cNvSpPr txBox="1"/>
          <p:nvPr/>
        </p:nvSpPr>
        <p:spPr>
          <a:xfrm>
            <a:off x="7996283" y="2951223"/>
            <a:ext cx="1722123" cy="369332"/>
          </a:xfrm>
          <a:prstGeom prst="rect">
            <a:avLst/>
          </a:prstGeom>
          <a:noFill/>
        </p:spPr>
        <p:txBody>
          <a:bodyPr wrap="square" rtlCol="0">
            <a:spAutoFit/>
          </a:bodyPr>
          <a:lstStyle/>
          <a:p>
            <a:pPr algn="ctr"/>
            <a:r>
              <a:rPr lang="en-ZA" dirty="0" smtClean="0"/>
              <a:t>Joint energy</a:t>
            </a:r>
            <a:endParaRPr lang="en-ZA" dirty="0"/>
          </a:p>
        </p:txBody>
      </p:sp>
      <p:sp>
        <p:nvSpPr>
          <p:cNvPr id="11" name="TextBox 10"/>
          <p:cNvSpPr txBox="1"/>
          <p:nvPr/>
        </p:nvSpPr>
        <p:spPr>
          <a:xfrm>
            <a:off x="3714750" y="2955961"/>
            <a:ext cx="1722123" cy="646331"/>
          </a:xfrm>
          <a:prstGeom prst="rect">
            <a:avLst/>
          </a:prstGeom>
          <a:noFill/>
        </p:spPr>
        <p:txBody>
          <a:bodyPr wrap="square" rtlCol="0">
            <a:spAutoFit/>
          </a:bodyPr>
          <a:lstStyle/>
          <a:p>
            <a:pPr algn="ctr"/>
            <a:r>
              <a:rPr lang="en-ZA" dirty="0" smtClean="0"/>
              <a:t>Energy in object layer</a:t>
            </a:r>
            <a:endParaRPr lang="en-ZA" dirty="0"/>
          </a:p>
        </p:txBody>
      </p:sp>
      <p:sp>
        <p:nvSpPr>
          <p:cNvPr id="5" name="Slide Number Placeholder 4"/>
          <p:cNvSpPr>
            <a:spLocks noGrp="1"/>
          </p:cNvSpPr>
          <p:nvPr>
            <p:ph type="sldNum" sz="quarter" idx="12"/>
          </p:nvPr>
        </p:nvSpPr>
        <p:spPr/>
        <p:txBody>
          <a:bodyPr/>
          <a:lstStyle/>
          <a:p>
            <a:fld id="{AE88EA90-0C7F-461C-A261-5F2AFA866A12}" type="slidenum">
              <a:rPr lang="en-ZA" smtClean="0"/>
              <a:t>16</a:t>
            </a:fld>
            <a:endParaRPr lang="en-ZA"/>
          </a:p>
        </p:txBody>
      </p:sp>
      <p:pic>
        <p:nvPicPr>
          <p:cNvPr id="12" name="Picture 11"/>
          <p:cNvPicPr>
            <a:picLocks noChangeAspect="1"/>
          </p:cNvPicPr>
          <p:nvPr/>
        </p:nvPicPr>
        <p:blipFill rotWithShape="1">
          <a:blip r:embed="rId4"/>
          <a:srcRect l="2208" r="3593"/>
          <a:stretch/>
        </p:blipFill>
        <p:spPr>
          <a:xfrm>
            <a:off x="3468497" y="3725505"/>
            <a:ext cx="6174485" cy="2443121"/>
          </a:xfrm>
          <a:prstGeom prst="rect">
            <a:avLst/>
          </a:prstGeom>
          <a:ln>
            <a:noFill/>
          </a:ln>
        </p:spPr>
      </p:pic>
    </p:spTree>
    <p:extLst>
      <p:ext uri="{BB962C8B-B14F-4D97-AF65-F5344CB8AC3E}">
        <p14:creationId xmlns:p14="http://schemas.microsoft.com/office/powerpoint/2010/main" val="13258501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Object Energy</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ZA" sz="2400" b="0" i="1" smtClean="0">
                          <a:latin typeface="Cambria Math" panose="02040503050406030204" pitchFamily="18" charset="0"/>
                        </a:rPr>
                        <m:t>𝐸</m:t>
                      </m:r>
                      <m:d>
                        <m:dPr>
                          <m:endChr m:val="|"/>
                          <m:ctrlPr>
                            <a:rPr lang="en-ZA" sz="2400" b="0" i="1" smtClean="0">
                              <a:latin typeface="Cambria Math" panose="02040503050406030204" pitchFamily="18" charset="0"/>
                            </a:rPr>
                          </m:ctrlPr>
                        </m:dPr>
                        <m:e>
                          <m:r>
                            <a:rPr lang="en-ZA" sz="2400" b="1" i="1" smtClean="0">
                              <a:latin typeface="Cambria Math" panose="02040503050406030204" pitchFamily="18" charset="0"/>
                            </a:rPr>
                            <m:t>𝒙</m:t>
                          </m:r>
                          <m:r>
                            <a:rPr lang="en-ZA" sz="2400" b="1" i="1" smtClean="0">
                              <a:latin typeface="Cambria Math" panose="02040503050406030204" pitchFamily="18" charset="0"/>
                            </a:rPr>
                            <m:t> </m:t>
                          </m:r>
                        </m:e>
                      </m:d>
                      <m:r>
                        <a:rPr lang="en-ZA" sz="2400" b="1" i="1" smtClean="0">
                          <a:latin typeface="Cambria Math" panose="02040503050406030204" pitchFamily="18" charset="0"/>
                        </a:rPr>
                        <m:t>𝑫</m:t>
                      </m:r>
                      <m:r>
                        <a:rPr lang="en-ZA" sz="2400" b="1" i="1" smtClean="0">
                          <a:latin typeface="Cambria Math" panose="02040503050406030204" pitchFamily="18" charset="0"/>
                        </a:rPr>
                        <m:t>)</m:t>
                      </m:r>
                      <m:r>
                        <a:rPr lang="en-ZA" sz="2400" b="0" i="1" smtClean="0">
                          <a:latin typeface="Cambria Math" panose="02040503050406030204" pitchFamily="18" charset="0"/>
                        </a:rPr>
                        <m:t>=</m:t>
                      </m:r>
                      <m:sSup>
                        <m:sSupPr>
                          <m:ctrlPr>
                            <a:rPr lang="en-ZA" sz="2400" b="0" i="1" smtClean="0">
                              <a:latin typeface="Cambria Math" panose="02040503050406030204" pitchFamily="18" charset="0"/>
                            </a:rPr>
                          </m:ctrlPr>
                        </m:sSupPr>
                        <m:e>
                          <m:r>
                            <a:rPr lang="en-ZA" sz="2400" b="0" i="1" smtClean="0">
                              <a:latin typeface="Cambria Math" panose="02040503050406030204" pitchFamily="18" charset="0"/>
                            </a:rPr>
                            <m:t>𝐸</m:t>
                          </m:r>
                        </m:e>
                        <m:sup>
                          <m:r>
                            <a:rPr lang="en-ZA" sz="2400" b="0" i="1" smtClean="0">
                              <a:latin typeface="Cambria Math" panose="02040503050406030204" pitchFamily="18" charset="0"/>
                            </a:rPr>
                            <m:t>𝑂</m:t>
                          </m:r>
                        </m:sup>
                      </m:sSup>
                      <m:d>
                        <m:dPr>
                          <m:ctrlPr>
                            <a:rPr lang="en-ZA" sz="2400" b="0" i="1" smtClean="0">
                              <a:latin typeface="Cambria Math" panose="02040503050406030204" pitchFamily="18" charset="0"/>
                            </a:rPr>
                          </m:ctrlPr>
                        </m:dPr>
                        <m:e>
                          <m:r>
                            <a:rPr lang="en-ZA" sz="2400" b="1" i="1" smtClean="0">
                              <a:latin typeface="Cambria Math" panose="02040503050406030204" pitchFamily="18" charset="0"/>
                            </a:rPr>
                            <m:t>𝒐</m:t>
                          </m:r>
                        </m:e>
                        <m:e>
                          <m:r>
                            <a:rPr lang="en-ZA" sz="2400" b="1" i="1" smtClean="0">
                              <a:latin typeface="Cambria Math" panose="02040503050406030204" pitchFamily="18" charset="0"/>
                            </a:rPr>
                            <m:t>𝑰</m:t>
                          </m:r>
                        </m:e>
                      </m:d>
                      <m:r>
                        <a:rPr lang="en-ZA" sz="2400" b="1" i="1" smtClean="0">
                          <a:latin typeface="Cambria Math" panose="02040503050406030204" pitchFamily="18" charset="0"/>
                        </a:rPr>
                        <m:t>+</m:t>
                      </m:r>
                      <m:sSup>
                        <m:sSupPr>
                          <m:ctrlPr>
                            <a:rPr lang="en-ZA" sz="2400" b="0" i="1" smtClean="0">
                              <a:latin typeface="Cambria Math" panose="02040503050406030204" pitchFamily="18" charset="0"/>
                            </a:rPr>
                          </m:ctrlPr>
                        </m:sSupPr>
                        <m:e>
                          <m:r>
                            <a:rPr lang="en-ZA" sz="2400" b="0" i="1" smtClean="0">
                              <a:latin typeface="Cambria Math" panose="02040503050406030204" pitchFamily="18" charset="0"/>
                            </a:rPr>
                            <m:t>𝐸</m:t>
                          </m:r>
                        </m:e>
                        <m:sup>
                          <m:r>
                            <a:rPr lang="en-ZA" sz="2400" b="0" i="1" smtClean="0">
                              <a:latin typeface="Cambria Math" panose="02040503050406030204" pitchFamily="18" charset="0"/>
                            </a:rPr>
                            <m:t>𝑀</m:t>
                          </m:r>
                        </m:sup>
                      </m:sSup>
                      <m:d>
                        <m:dPr>
                          <m:endChr m:val="|"/>
                          <m:ctrlPr>
                            <a:rPr lang="en-ZA" sz="2400" b="0" i="1" smtClean="0">
                              <a:latin typeface="Cambria Math" panose="02040503050406030204" pitchFamily="18" charset="0"/>
                            </a:rPr>
                          </m:ctrlPr>
                        </m:dPr>
                        <m:e>
                          <m:r>
                            <a:rPr lang="en-ZA" sz="2400" b="1" i="1" smtClean="0">
                              <a:latin typeface="Cambria Math" panose="02040503050406030204" pitchFamily="18" charset="0"/>
                            </a:rPr>
                            <m:t>𝒎</m:t>
                          </m:r>
                          <m:r>
                            <a:rPr lang="en-ZA" sz="2400" b="1" i="1" smtClean="0">
                              <a:latin typeface="Cambria Math" panose="02040503050406030204" pitchFamily="18" charset="0"/>
                            </a:rPr>
                            <m:t> </m:t>
                          </m:r>
                        </m:e>
                      </m:d>
                      <m:r>
                        <a:rPr lang="en-ZA" sz="2400" b="1" i="1" smtClean="0">
                          <a:latin typeface="Cambria Math" panose="02040503050406030204" pitchFamily="18" charset="0"/>
                        </a:rPr>
                        <m:t>𝑰</m:t>
                      </m:r>
                      <m:r>
                        <a:rPr lang="en-ZA" sz="2400" b="1" i="1" smtClean="0">
                          <a:latin typeface="Cambria Math" panose="02040503050406030204" pitchFamily="18" charset="0"/>
                        </a:rPr>
                        <m:t>,</m:t>
                      </m:r>
                      <m:r>
                        <a:rPr lang="en-ZA" sz="2400" b="1" i="1" smtClean="0">
                          <a:latin typeface="Cambria Math" panose="02040503050406030204" pitchFamily="18" charset="0"/>
                        </a:rPr>
                        <m:t>𝑨</m:t>
                      </m:r>
                      <m:r>
                        <a:rPr lang="en-ZA" sz="2400" b="1" i="1" smtClean="0">
                          <a:latin typeface="Cambria Math" panose="02040503050406030204" pitchFamily="18" charset="0"/>
                        </a:rPr>
                        <m:t>)</m:t>
                      </m:r>
                      <m:r>
                        <a:rPr lang="en-ZA" sz="2400" b="0" i="1" smtClean="0">
                          <a:latin typeface="Cambria Math" panose="02040503050406030204" pitchFamily="18" charset="0"/>
                        </a:rPr>
                        <m:t>+</m:t>
                      </m:r>
                      <m:sSup>
                        <m:sSupPr>
                          <m:ctrlPr>
                            <a:rPr lang="en-ZA" sz="2400" b="0" i="1" smtClean="0">
                              <a:latin typeface="Cambria Math" panose="02040503050406030204" pitchFamily="18" charset="0"/>
                            </a:rPr>
                          </m:ctrlPr>
                        </m:sSupPr>
                        <m:e>
                          <m:r>
                            <a:rPr lang="en-ZA" sz="2400" b="0" i="1" smtClean="0">
                              <a:latin typeface="Cambria Math" panose="02040503050406030204" pitchFamily="18" charset="0"/>
                            </a:rPr>
                            <m:t>𝐸</m:t>
                          </m:r>
                        </m:e>
                        <m:sup>
                          <m:r>
                            <a:rPr lang="en-ZA" sz="2400" b="0" i="1" smtClean="0">
                              <a:latin typeface="Cambria Math" panose="02040503050406030204" pitchFamily="18" charset="0"/>
                            </a:rPr>
                            <m:t>𝐽</m:t>
                          </m:r>
                        </m:sup>
                      </m:sSup>
                      <m:d>
                        <m:dPr>
                          <m:endChr m:val="|"/>
                          <m:ctrlPr>
                            <a:rPr lang="en-ZA" sz="2400" b="0" i="1" smtClean="0">
                              <a:latin typeface="Cambria Math" panose="02040503050406030204" pitchFamily="18" charset="0"/>
                            </a:rPr>
                          </m:ctrlPr>
                        </m:dPr>
                        <m:e>
                          <m:r>
                            <a:rPr lang="en-ZA" sz="2400" b="1" i="1" smtClean="0">
                              <a:latin typeface="Cambria Math" panose="02040503050406030204" pitchFamily="18" charset="0"/>
                            </a:rPr>
                            <m:t>𝒐</m:t>
                          </m:r>
                          <m:r>
                            <a:rPr lang="en-ZA" sz="2400" b="1" i="1" smtClean="0">
                              <a:latin typeface="Cambria Math" panose="02040503050406030204" pitchFamily="18" charset="0"/>
                            </a:rPr>
                            <m:t>,</m:t>
                          </m:r>
                          <m:r>
                            <a:rPr lang="en-ZA" sz="2400" b="1" i="1" smtClean="0">
                              <a:latin typeface="Cambria Math" panose="02040503050406030204" pitchFamily="18" charset="0"/>
                            </a:rPr>
                            <m:t>𝒎</m:t>
                          </m:r>
                        </m:e>
                      </m:d>
                      <m:r>
                        <a:rPr lang="en-ZA" sz="2400" b="1" i="1" smtClean="0">
                          <a:latin typeface="Cambria Math" panose="02040503050406030204" pitchFamily="18" charset="0"/>
                        </a:rPr>
                        <m:t>𝑰</m:t>
                      </m:r>
                      <m:r>
                        <a:rPr lang="en-ZA" sz="2400" b="1" i="1" smtClean="0">
                          <a:latin typeface="Cambria Math" panose="02040503050406030204" pitchFamily="18" charset="0"/>
                        </a:rPr>
                        <m:t>,</m:t>
                      </m:r>
                      <m:r>
                        <a:rPr lang="en-ZA" sz="2400" b="1" i="1" smtClean="0">
                          <a:latin typeface="Cambria Math" panose="02040503050406030204" pitchFamily="18" charset="0"/>
                        </a:rPr>
                        <m:t>𝑨</m:t>
                      </m:r>
                      <m:r>
                        <a:rPr lang="en-ZA" sz="2400" b="1" i="1" smtClean="0">
                          <a:latin typeface="Cambria Math" panose="02040503050406030204" pitchFamily="18" charset="0"/>
                        </a:rPr>
                        <m:t>)</m:t>
                      </m:r>
                    </m:oMath>
                  </m:oMathPara>
                </a14:m>
                <a:endParaRPr lang="en-ZA" sz="2400" dirty="0" smtClean="0"/>
              </a:p>
              <a:p>
                <a:pPr marL="0" indent="0">
                  <a:buNone/>
                </a:pPr>
                <a:endParaRPr lang="en-ZA" sz="1000" dirty="0" smtClean="0"/>
              </a:p>
              <a:p>
                <a:pPr marL="0" indent="0">
                  <a:buNone/>
                </a:pPr>
                <a14:m>
                  <m:oMathPara xmlns:m="http://schemas.openxmlformats.org/officeDocument/2006/math">
                    <m:oMathParaPr>
                      <m:jc m:val="centerGroup"/>
                    </m:oMathParaPr>
                    <m:oMath xmlns:m="http://schemas.openxmlformats.org/officeDocument/2006/math">
                      <m:sSup>
                        <m:sSupPr>
                          <m:ctrlPr>
                            <a:rPr lang="en-ZA" sz="2400" b="0" i="1" smtClean="0">
                              <a:latin typeface="Cambria Math" panose="02040503050406030204" pitchFamily="18" charset="0"/>
                            </a:rPr>
                          </m:ctrlPr>
                        </m:sSupPr>
                        <m:e>
                          <m:r>
                            <a:rPr lang="en-ZA" sz="2400" b="0" i="1" smtClean="0">
                              <a:latin typeface="Cambria Math" panose="02040503050406030204" pitchFamily="18" charset="0"/>
                            </a:rPr>
                            <m:t>𝐸</m:t>
                          </m:r>
                        </m:e>
                        <m:sup>
                          <m:r>
                            <a:rPr lang="en-ZA" sz="2400" b="0" i="1" smtClean="0">
                              <a:latin typeface="Cambria Math" panose="02040503050406030204" pitchFamily="18" charset="0"/>
                            </a:rPr>
                            <m:t>𝑂</m:t>
                          </m:r>
                        </m:sup>
                      </m:sSup>
                      <m:d>
                        <m:dPr>
                          <m:ctrlPr>
                            <a:rPr lang="en-ZA" sz="2400" b="0" i="1" smtClean="0">
                              <a:latin typeface="Cambria Math" panose="02040503050406030204" pitchFamily="18" charset="0"/>
                            </a:rPr>
                          </m:ctrlPr>
                        </m:dPr>
                        <m:e>
                          <m:r>
                            <a:rPr lang="en-ZA" sz="2400" b="1" i="1" smtClean="0">
                              <a:latin typeface="Cambria Math" panose="02040503050406030204" pitchFamily="18" charset="0"/>
                            </a:rPr>
                            <m:t>𝒐</m:t>
                          </m:r>
                        </m:e>
                        <m:e>
                          <m:r>
                            <a:rPr lang="en-ZA" sz="2400" b="1" i="1" smtClean="0">
                              <a:latin typeface="Cambria Math" panose="02040503050406030204" pitchFamily="18" charset="0"/>
                            </a:rPr>
                            <m:t>𝑰</m:t>
                          </m:r>
                        </m:e>
                      </m:d>
                      <m:r>
                        <a:rPr lang="en-ZA" sz="2400" b="1" i="1" smtClean="0">
                          <a:latin typeface="Cambria Math" panose="02040503050406030204" pitchFamily="18" charset="0"/>
                        </a:rPr>
                        <m:t>=</m:t>
                      </m:r>
                      <m:nary>
                        <m:naryPr>
                          <m:chr m:val="∑"/>
                          <m:supHide m:val="on"/>
                          <m:ctrlPr>
                            <a:rPr lang="en-ZA" sz="2400" i="1">
                              <a:latin typeface="Cambria Math" panose="02040503050406030204" pitchFamily="18" charset="0"/>
                            </a:rPr>
                          </m:ctrlPr>
                        </m:naryPr>
                        <m:sub>
                          <m:r>
                            <m:rPr>
                              <m:brk m:alnAt="23"/>
                            </m:rPr>
                            <a:rPr lang="en-ZA" sz="2400" i="1">
                              <a:latin typeface="Cambria Math" panose="02040503050406030204" pitchFamily="18" charset="0"/>
                            </a:rPr>
                            <m:t>𝑖</m:t>
                          </m:r>
                          <m:r>
                            <a:rPr lang="en-ZA" sz="2400" i="1">
                              <a:latin typeface="Cambria Math" panose="02040503050406030204" pitchFamily="18" charset="0"/>
                            </a:rPr>
                            <m:t>∈</m:t>
                          </m:r>
                          <m:r>
                            <a:rPr lang="en-ZA" sz="2400" i="1">
                              <a:latin typeface="Cambria Math" panose="02040503050406030204" pitchFamily="18" charset="0"/>
                            </a:rPr>
                            <m:t>𝒱</m:t>
                          </m:r>
                        </m:sub>
                        <m:sup/>
                        <m:e>
                          <m:sSubSup>
                            <m:sSubSupPr>
                              <m:ctrlPr>
                                <a:rPr lang="en-ZA" sz="2400" i="1">
                                  <a:latin typeface="Cambria Math" panose="02040503050406030204" pitchFamily="18" charset="0"/>
                                </a:rPr>
                              </m:ctrlPr>
                            </m:sSubSupPr>
                            <m:e>
                              <m:r>
                                <a:rPr lang="en-ZA" sz="2400" i="1">
                                  <a:latin typeface="Cambria Math" panose="02040503050406030204" pitchFamily="18" charset="0"/>
                                </a:rPr>
                                <m:t>𝛹</m:t>
                              </m:r>
                            </m:e>
                            <m:sub>
                              <m:r>
                                <a:rPr lang="en-ZA" sz="2400" i="1">
                                  <a:latin typeface="Cambria Math" panose="02040503050406030204" pitchFamily="18" charset="0"/>
                                </a:rPr>
                                <m:t>𝑢</m:t>
                              </m:r>
                            </m:sub>
                            <m:sup>
                              <m:r>
                                <a:rPr lang="en-ZA" sz="2400" i="1">
                                  <a:latin typeface="Cambria Math" panose="02040503050406030204" pitchFamily="18" charset="0"/>
                                </a:rPr>
                                <m:t>𝑂</m:t>
                              </m:r>
                            </m:sup>
                          </m:sSubSup>
                          <m:d>
                            <m:dPr>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i="1">
                                      <a:latin typeface="Cambria Math" panose="02040503050406030204" pitchFamily="18" charset="0"/>
                                    </a:rPr>
                                    <m:t>𝑜</m:t>
                                  </m:r>
                                </m:e>
                                <m:sub>
                                  <m:r>
                                    <a:rPr lang="en-ZA" sz="2400" i="1">
                                      <a:latin typeface="Cambria Math" panose="02040503050406030204" pitchFamily="18" charset="0"/>
                                    </a:rPr>
                                    <m:t>𝑖</m:t>
                                  </m:r>
                                </m:sub>
                              </m:sSub>
                              <m:r>
                                <a:rPr lang="en-ZA" sz="2400">
                                  <a:latin typeface="Cambria Math" panose="02040503050406030204" pitchFamily="18" charset="0"/>
                                </a:rPr>
                                <m:t> </m:t>
                              </m:r>
                            </m:e>
                          </m:d>
                          <m:r>
                            <a:rPr lang="en-ZA" sz="2400" i="1">
                              <a:latin typeface="Cambria Math" panose="02040503050406030204" pitchFamily="18" charset="0"/>
                            </a:rPr>
                            <m:t>+</m:t>
                          </m:r>
                          <m:nary>
                            <m:naryPr>
                              <m:chr m:val="∑"/>
                              <m:supHide m:val="on"/>
                              <m:ctrlPr>
                                <a:rPr lang="en-ZA" sz="2400" i="1">
                                  <a:latin typeface="Cambria Math" panose="02040503050406030204" pitchFamily="18" charset="0"/>
                                </a:rPr>
                              </m:ctrlPr>
                            </m:naryPr>
                            <m:sub>
                              <m:r>
                                <m:rPr>
                                  <m:brk m:alnAt="23"/>
                                </m:rPr>
                                <a:rPr lang="en-ZA" sz="2400" i="1">
                                  <a:latin typeface="Cambria Math" panose="02040503050406030204" pitchFamily="18" charset="0"/>
                                </a:rPr>
                                <m:t>𝑖</m:t>
                              </m:r>
                              <m:r>
                                <a:rPr lang="en-ZA" sz="2400" i="1">
                                  <a:latin typeface="Cambria Math" panose="02040503050406030204" pitchFamily="18" charset="0"/>
                                </a:rPr>
                                <m:t>&lt;</m:t>
                              </m:r>
                              <m:r>
                                <a:rPr lang="en-ZA" sz="2400" i="1">
                                  <a:latin typeface="Cambria Math" panose="02040503050406030204" pitchFamily="18" charset="0"/>
                                </a:rPr>
                                <m:t>𝑗</m:t>
                              </m:r>
                              <m:r>
                                <a:rPr lang="en-ZA" sz="2400" i="1">
                                  <a:latin typeface="Cambria Math" panose="02040503050406030204" pitchFamily="18" charset="0"/>
                                </a:rPr>
                                <m:t> ∈</m:t>
                              </m:r>
                              <m:r>
                                <a:rPr lang="en-ZA" sz="2400" i="1">
                                  <a:latin typeface="Cambria Math" panose="02040503050406030204" pitchFamily="18" charset="0"/>
                                </a:rPr>
                                <m:t>𝒱</m:t>
                              </m:r>
                            </m:sub>
                            <m:sup/>
                            <m:e>
                              <m:sSubSup>
                                <m:sSubSupPr>
                                  <m:ctrlPr>
                                    <a:rPr lang="en-ZA" sz="2400" i="1">
                                      <a:latin typeface="Cambria Math" panose="02040503050406030204" pitchFamily="18" charset="0"/>
                                    </a:rPr>
                                  </m:ctrlPr>
                                </m:sSubSupPr>
                                <m:e>
                                  <m:r>
                                    <a:rPr lang="en-ZA" sz="2400" i="1">
                                      <a:latin typeface="Cambria Math" panose="02040503050406030204" pitchFamily="18" charset="0"/>
                                    </a:rPr>
                                    <m:t>𝛹</m:t>
                                  </m:r>
                                </m:e>
                                <m:sub>
                                  <m:r>
                                    <a:rPr lang="en-ZA" sz="2400" i="1">
                                      <a:latin typeface="Cambria Math" panose="02040503050406030204" pitchFamily="18" charset="0"/>
                                    </a:rPr>
                                    <m:t>𝑝</m:t>
                                  </m:r>
                                </m:sub>
                                <m:sup>
                                  <m:r>
                                    <a:rPr lang="en-ZA" sz="2400" i="1">
                                      <a:latin typeface="Cambria Math" panose="02040503050406030204" pitchFamily="18" charset="0"/>
                                    </a:rPr>
                                    <m:t>𝑂</m:t>
                                  </m:r>
                                </m:sup>
                              </m:sSubSup>
                              <m:d>
                                <m:dPr>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i="1">
                                          <a:latin typeface="Cambria Math" panose="02040503050406030204" pitchFamily="18" charset="0"/>
                                        </a:rPr>
                                        <m:t>𝑜</m:t>
                                      </m:r>
                                    </m:e>
                                    <m:sub>
                                      <m:r>
                                        <a:rPr lang="en-ZA" sz="2400" i="1">
                                          <a:latin typeface="Cambria Math" panose="02040503050406030204" pitchFamily="18" charset="0"/>
                                        </a:rPr>
                                        <m:t>𝑖</m:t>
                                      </m:r>
                                    </m:sub>
                                  </m:sSub>
                                  <m:r>
                                    <a:rPr lang="en-ZA" sz="2400">
                                      <a:latin typeface="Cambria Math" panose="02040503050406030204" pitchFamily="18" charset="0"/>
                                    </a:rPr>
                                    <m:t> </m:t>
                                  </m:r>
                                  <m:r>
                                    <a:rPr lang="en-ZA" sz="2400" i="1">
                                      <a:latin typeface="Cambria Math" panose="02040503050406030204" pitchFamily="18" charset="0"/>
                                    </a:rPr>
                                    <m:t>, </m:t>
                                  </m:r>
                                  <m:sSub>
                                    <m:sSubPr>
                                      <m:ctrlPr>
                                        <a:rPr lang="en-ZA" sz="2400" i="1">
                                          <a:latin typeface="Cambria Math" panose="02040503050406030204" pitchFamily="18" charset="0"/>
                                        </a:rPr>
                                      </m:ctrlPr>
                                    </m:sSubPr>
                                    <m:e>
                                      <m:r>
                                        <a:rPr lang="en-ZA" sz="2400" i="1">
                                          <a:latin typeface="Cambria Math" panose="02040503050406030204" pitchFamily="18" charset="0"/>
                                        </a:rPr>
                                        <m:t>𝑜</m:t>
                                      </m:r>
                                    </m:e>
                                    <m:sub>
                                      <m:r>
                                        <a:rPr lang="en-ZA" sz="2400" i="1">
                                          <a:latin typeface="Cambria Math" panose="02040503050406030204" pitchFamily="18" charset="0"/>
                                        </a:rPr>
                                        <m:t>𝑗</m:t>
                                      </m:r>
                                    </m:sub>
                                  </m:sSub>
                                </m:e>
                              </m:d>
                            </m:e>
                          </m:nary>
                        </m:e>
                      </m:nary>
                    </m:oMath>
                  </m:oMathPara>
                </a14:m>
                <a:endParaRPr lang="en-ZA" sz="2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t="-152"/>
                </a:stretch>
              </a:blipFill>
            </p:spPr>
            <p:txBody>
              <a:bodyPr/>
              <a:lstStyle/>
              <a:p>
                <a:r>
                  <a:rPr lang="en-ZA">
                    <a:noFill/>
                  </a:rPr>
                  <a:t> </a:t>
                </a:r>
              </a:p>
            </p:txBody>
          </p:sp>
        </mc:Fallback>
      </mc:AlternateContent>
      <p:sp>
        <p:nvSpPr>
          <p:cNvPr id="12" name="Left Brace 11"/>
          <p:cNvSpPr/>
          <p:nvPr/>
        </p:nvSpPr>
        <p:spPr>
          <a:xfrm rot="16200000">
            <a:off x="5684917" y="3176822"/>
            <a:ext cx="190797" cy="8345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13" name="TextBox 12"/>
          <p:cNvSpPr txBox="1"/>
          <p:nvPr/>
        </p:nvSpPr>
        <p:spPr>
          <a:xfrm>
            <a:off x="4767398" y="3663357"/>
            <a:ext cx="2025833" cy="646331"/>
          </a:xfrm>
          <a:prstGeom prst="rect">
            <a:avLst/>
          </a:prstGeom>
          <a:noFill/>
        </p:spPr>
        <p:txBody>
          <a:bodyPr wrap="square" rtlCol="0">
            <a:spAutoFit/>
          </a:bodyPr>
          <a:lstStyle/>
          <a:p>
            <a:pPr algn="ctr"/>
            <a:r>
              <a:rPr lang="en-ZA" dirty="0" smtClean="0"/>
              <a:t>Unary cost from</a:t>
            </a:r>
          </a:p>
          <a:p>
            <a:pPr algn="ctr"/>
            <a:r>
              <a:rPr lang="en-ZA" dirty="0" smtClean="0"/>
              <a:t>Boosting classifier</a:t>
            </a:r>
            <a:endParaRPr lang="en-ZA" dirty="0"/>
          </a:p>
        </p:txBody>
      </p:sp>
      <p:sp>
        <p:nvSpPr>
          <p:cNvPr id="14" name="Left Brace 13"/>
          <p:cNvSpPr/>
          <p:nvPr/>
        </p:nvSpPr>
        <p:spPr>
          <a:xfrm rot="16200000">
            <a:off x="8126948" y="2922071"/>
            <a:ext cx="190796" cy="12917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15" name="TextBox 14"/>
          <p:cNvSpPr txBox="1"/>
          <p:nvPr/>
        </p:nvSpPr>
        <p:spPr>
          <a:xfrm>
            <a:off x="7019564" y="3663355"/>
            <a:ext cx="2405564" cy="923330"/>
          </a:xfrm>
          <a:prstGeom prst="rect">
            <a:avLst/>
          </a:prstGeom>
          <a:noFill/>
        </p:spPr>
        <p:txBody>
          <a:bodyPr wrap="square" rtlCol="0">
            <a:spAutoFit/>
          </a:bodyPr>
          <a:lstStyle/>
          <a:p>
            <a:pPr algn="ctr"/>
            <a:r>
              <a:rPr lang="en-ZA" dirty="0" smtClean="0"/>
              <a:t>Pairwise cost encouraging colour and spatial consistency</a:t>
            </a:r>
            <a:endParaRPr lang="en-ZA" dirty="0"/>
          </a:p>
        </p:txBody>
      </p:sp>
      <p:pic>
        <p:nvPicPr>
          <p:cNvPr id="16" name="Picture 15"/>
          <p:cNvPicPr>
            <a:picLocks noChangeAspect="1"/>
          </p:cNvPicPr>
          <p:nvPr/>
        </p:nvPicPr>
        <p:blipFill rotWithShape="1">
          <a:blip r:embed="rId4"/>
          <a:srcRect l="2208" r="3593"/>
          <a:stretch/>
        </p:blipFill>
        <p:spPr>
          <a:xfrm>
            <a:off x="9203454" y="842002"/>
            <a:ext cx="2262833" cy="895358"/>
          </a:xfrm>
          <a:prstGeom prst="rect">
            <a:avLst/>
          </a:prstGeom>
          <a:ln>
            <a:noFill/>
          </a:ln>
        </p:spPr>
      </p:pic>
      <mc:AlternateContent xmlns:mc="http://schemas.openxmlformats.org/markup-compatibility/2006" xmlns:a14="http://schemas.microsoft.com/office/drawing/2010/main">
        <mc:Choice Requires="a14">
          <p:sp>
            <p:nvSpPr>
              <p:cNvPr id="5" name="TextBox 4"/>
              <p:cNvSpPr txBox="1"/>
              <p:nvPr/>
            </p:nvSpPr>
            <p:spPr>
              <a:xfrm>
                <a:off x="0" y="5205241"/>
                <a:ext cx="12192000" cy="8082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ZA" i="1" smtClean="0">
                              <a:latin typeface="Cambria Math" panose="02040503050406030204" pitchFamily="18" charset="0"/>
                            </a:rPr>
                          </m:ctrlPr>
                        </m:sSubSupPr>
                        <m:e>
                          <m:r>
                            <a:rPr lang="en-ZA" i="1">
                              <a:latin typeface="Cambria Math" panose="02040503050406030204" pitchFamily="18" charset="0"/>
                            </a:rPr>
                            <m:t>𝛹</m:t>
                          </m:r>
                        </m:e>
                        <m:sub>
                          <m:r>
                            <a:rPr lang="en-ZA" i="1">
                              <a:latin typeface="Cambria Math" panose="02040503050406030204" pitchFamily="18" charset="0"/>
                            </a:rPr>
                            <m:t>𝑝</m:t>
                          </m:r>
                        </m:sub>
                        <m:sup>
                          <m:r>
                            <a:rPr lang="en-ZA" i="1">
                              <a:latin typeface="Cambria Math" panose="02040503050406030204" pitchFamily="18" charset="0"/>
                            </a:rPr>
                            <m:t>𝑂</m:t>
                          </m:r>
                        </m:sup>
                      </m:sSubSup>
                      <m:d>
                        <m:dPr>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i="1">
                                  <a:latin typeface="Cambria Math" panose="02040503050406030204" pitchFamily="18" charset="0"/>
                                </a:rPr>
                                <m:t>𝑜</m:t>
                              </m:r>
                            </m:e>
                            <m:sub>
                              <m:r>
                                <a:rPr lang="en-ZA" i="1">
                                  <a:latin typeface="Cambria Math" panose="02040503050406030204" pitchFamily="18" charset="0"/>
                                </a:rPr>
                                <m:t>𝑖</m:t>
                              </m:r>
                            </m:sub>
                          </m:sSub>
                          <m:r>
                            <a:rPr lang="en-ZA">
                              <a:latin typeface="Cambria Math" panose="02040503050406030204" pitchFamily="18" charset="0"/>
                            </a:rPr>
                            <m:t> </m:t>
                          </m:r>
                          <m:r>
                            <a:rPr lang="en-ZA" i="1">
                              <a:latin typeface="Cambria Math" panose="02040503050406030204" pitchFamily="18" charset="0"/>
                            </a:rPr>
                            <m:t>, </m:t>
                          </m:r>
                          <m:sSub>
                            <m:sSubPr>
                              <m:ctrlPr>
                                <a:rPr lang="en-ZA" i="1">
                                  <a:latin typeface="Cambria Math" panose="02040503050406030204" pitchFamily="18" charset="0"/>
                                </a:rPr>
                              </m:ctrlPr>
                            </m:sSubPr>
                            <m:e>
                              <m:r>
                                <a:rPr lang="en-ZA" i="1">
                                  <a:latin typeface="Cambria Math" panose="02040503050406030204" pitchFamily="18" charset="0"/>
                                </a:rPr>
                                <m:t>𝑜</m:t>
                              </m:r>
                            </m:e>
                            <m:sub>
                              <m:r>
                                <a:rPr lang="en-ZA" i="1">
                                  <a:latin typeface="Cambria Math" panose="02040503050406030204" pitchFamily="18" charset="0"/>
                                </a:rPr>
                                <m:t>𝑗</m:t>
                              </m:r>
                            </m:sub>
                          </m:sSub>
                        </m:e>
                      </m:d>
                      <m:r>
                        <a:rPr lang="en-ZA" b="0" i="1" smtClean="0">
                          <a:latin typeface="Cambria Math" panose="02040503050406030204" pitchFamily="18" charset="0"/>
                        </a:rPr>
                        <m:t>=</m:t>
                      </m:r>
                      <m:sSub>
                        <m:sSubPr>
                          <m:ctrlPr>
                            <a:rPr lang="en-ZA" b="0" i="1" smtClean="0">
                              <a:latin typeface="Cambria Math" panose="02040503050406030204" pitchFamily="18" charset="0"/>
                            </a:rPr>
                          </m:ctrlPr>
                        </m:sSubPr>
                        <m:e>
                          <m:r>
                            <a:rPr lang="en-ZA" b="0" i="1" smtClean="0">
                              <a:latin typeface="Cambria Math" panose="02040503050406030204" pitchFamily="18" charset="0"/>
                            </a:rPr>
                            <m:t>𝑤</m:t>
                          </m:r>
                        </m:e>
                        <m:sub>
                          <m:r>
                            <a:rPr lang="en-ZA" b="0" i="1" smtClean="0">
                              <a:latin typeface="Cambria Math" panose="02040503050406030204" pitchFamily="18" charset="0"/>
                            </a:rPr>
                            <m:t>1</m:t>
                          </m:r>
                        </m:sub>
                      </m:sSub>
                      <m:r>
                        <m:rPr>
                          <m:sty m:val="p"/>
                        </m:rPr>
                        <a:rPr lang="en-ZA" b="0" i="0" smtClean="0">
                          <a:latin typeface="Cambria Math" panose="02040503050406030204" pitchFamily="18" charset="0"/>
                        </a:rPr>
                        <m:t>exp</m:t>
                      </m:r>
                      <m:d>
                        <m:dPr>
                          <m:ctrlPr>
                            <a:rPr lang="en-ZA" b="0" i="1" smtClean="0">
                              <a:latin typeface="Cambria Math" panose="02040503050406030204" pitchFamily="18" charset="0"/>
                            </a:rPr>
                          </m:ctrlPr>
                        </m:dPr>
                        <m:e>
                          <m:r>
                            <a:rPr lang="en-ZA" b="0" i="1" smtClean="0">
                              <a:latin typeface="Cambria Math" panose="02040503050406030204" pitchFamily="18" charset="0"/>
                            </a:rPr>
                            <m:t>−</m:t>
                          </m:r>
                          <m:f>
                            <m:fPr>
                              <m:ctrlPr>
                                <a:rPr lang="en-ZA" b="0" i="1" smtClean="0">
                                  <a:latin typeface="Cambria Math" panose="02040503050406030204" pitchFamily="18" charset="0"/>
                                </a:rPr>
                              </m:ctrlPr>
                            </m:fPr>
                            <m:num>
                              <m:r>
                                <m:rPr>
                                  <m:lit/>
                                </m:rPr>
                                <a:rPr lang="en-ZA" b="0" i="1" smtClean="0">
                                  <a:latin typeface="Cambria Math" panose="02040503050406030204" pitchFamily="18" charset="0"/>
                                </a:rPr>
                                <m:t>|</m:t>
                              </m:r>
                              <m:r>
                                <a:rPr lang="en-ZA" b="0" i="1" smtClean="0">
                                  <a:latin typeface="Cambria Math" panose="02040503050406030204" pitchFamily="18" charset="0"/>
                                </a:rPr>
                                <m:t> </m:t>
                              </m:r>
                              <m:sSub>
                                <m:sSubPr>
                                  <m:ctrlPr>
                                    <a:rPr lang="en-ZA" b="0" i="1" smtClean="0">
                                      <a:latin typeface="Cambria Math" panose="02040503050406030204" pitchFamily="18" charset="0"/>
                                    </a:rPr>
                                  </m:ctrlPr>
                                </m:sSubPr>
                                <m:e>
                                  <m:r>
                                    <a:rPr lang="en-ZA" b="0" i="1" smtClean="0">
                                      <a:latin typeface="Cambria Math" panose="02040503050406030204" pitchFamily="18" charset="0"/>
                                    </a:rPr>
                                    <m:t>𝑝</m:t>
                                  </m:r>
                                </m:e>
                                <m:sub>
                                  <m:r>
                                    <a:rPr lang="en-ZA" b="0" i="1" smtClean="0">
                                      <a:latin typeface="Cambria Math" panose="02040503050406030204" pitchFamily="18" charset="0"/>
                                    </a:rPr>
                                    <m:t>𝑖</m:t>
                                  </m:r>
                                </m:sub>
                              </m:sSub>
                              <m:r>
                                <a:rPr lang="en-ZA" b="0" i="1" smtClean="0">
                                  <a:latin typeface="Cambria Math" panose="02040503050406030204" pitchFamily="18" charset="0"/>
                                </a:rPr>
                                <m:t> −</m:t>
                              </m:r>
                              <m:sSub>
                                <m:sSubPr>
                                  <m:ctrlPr>
                                    <a:rPr lang="en-ZA" b="0" i="1" smtClean="0">
                                      <a:latin typeface="Cambria Math" panose="02040503050406030204" pitchFamily="18" charset="0"/>
                                    </a:rPr>
                                  </m:ctrlPr>
                                </m:sSubPr>
                                <m:e>
                                  <m:r>
                                    <a:rPr lang="en-ZA" b="0" i="1" smtClean="0">
                                      <a:latin typeface="Cambria Math" panose="02040503050406030204" pitchFamily="18" charset="0"/>
                                    </a:rPr>
                                    <m:t>𝑝</m:t>
                                  </m:r>
                                </m:e>
                                <m:sub>
                                  <m:r>
                                    <a:rPr lang="en-ZA" b="0" i="1" smtClean="0">
                                      <a:latin typeface="Cambria Math" panose="02040503050406030204" pitchFamily="18" charset="0"/>
                                    </a:rPr>
                                    <m:t>𝑗</m:t>
                                  </m:r>
                                </m:sub>
                              </m:sSub>
                              <m:sSup>
                                <m:sSupPr>
                                  <m:ctrlPr>
                                    <a:rPr lang="en-ZA" b="0" i="1" smtClean="0">
                                      <a:latin typeface="Cambria Math" panose="02040503050406030204" pitchFamily="18" charset="0"/>
                                    </a:rPr>
                                  </m:ctrlPr>
                                </m:sSupPr>
                                <m:e>
                                  <m:r>
                                    <m:rPr>
                                      <m:lit/>
                                    </m:rPr>
                                    <a:rPr lang="en-ZA" b="0" i="1" smtClean="0">
                                      <a:latin typeface="Cambria Math" panose="02040503050406030204" pitchFamily="18" charset="0"/>
                                    </a:rPr>
                                    <m:t>|</m:t>
                                  </m:r>
                                </m:e>
                                <m:sup>
                                  <m:r>
                                    <a:rPr lang="en-ZA" b="0" i="1" smtClean="0">
                                      <a:latin typeface="Cambria Math" panose="02040503050406030204" pitchFamily="18" charset="0"/>
                                    </a:rPr>
                                    <m:t>2</m:t>
                                  </m:r>
                                </m:sup>
                              </m:sSup>
                            </m:num>
                            <m:den>
                              <m:r>
                                <a:rPr lang="en-ZA" b="0" i="1" smtClean="0">
                                  <a:latin typeface="Cambria Math" panose="02040503050406030204" pitchFamily="18" charset="0"/>
                                </a:rPr>
                                <m:t>2</m:t>
                              </m:r>
                              <m:sSubSup>
                                <m:sSubSupPr>
                                  <m:ctrlPr>
                                    <a:rPr lang="en-ZA" b="0" i="1" smtClean="0">
                                      <a:latin typeface="Cambria Math" panose="02040503050406030204" pitchFamily="18" charset="0"/>
                                    </a:rPr>
                                  </m:ctrlPr>
                                </m:sSubSupPr>
                                <m:e>
                                  <m:r>
                                    <a:rPr lang="en-ZA" b="0" i="1" smtClean="0">
                                      <a:latin typeface="Cambria Math" panose="02040503050406030204" pitchFamily="18" charset="0"/>
                                    </a:rPr>
                                    <m:t>𝜎</m:t>
                                  </m:r>
                                </m:e>
                                <m:sub>
                                  <m:r>
                                    <a:rPr lang="en-ZA" b="0" i="1" smtClean="0">
                                      <a:latin typeface="Cambria Math" panose="02040503050406030204" pitchFamily="18" charset="0"/>
                                    </a:rPr>
                                    <m:t>𝛼</m:t>
                                  </m:r>
                                </m:sub>
                                <m:sup>
                                  <m:r>
                                    <a:rPr lang="en-ZA" b="0" i="1" smtClean="0">
                                      <a:latin typeface="Cambria Math" panose="02040503050406030204" pitchFamily="18" charset="0"/>
                                    </a:rPr>
                                    <m:t>2</m:t>
                                  </m:r>
                                </m:sup>
                              </m:sSubSup>
                            </m:den>
                          </m:f>
                          <m:r>
                            <a:rPr lang="en-ZA" b="0" i="1" smtClean="0">
                              <a:latin typeface="Cambria Math" panose="02040503050406030204" pitchFamily="18" charset="0"/>
                            </a:rPr>
                            <m:t>−</m:t>
                          </m:r>
                          <m:f>
                            <m:fPr>
                              <m:ctrlPr>
                                <a:rPr lang="en-ZA" b="0" i="1" smtClean="0">
                                  <a:latin typeface="Cambria Math" panose="02040503050406030204" pitchFamily="18" charset="0"/>
                                </a:rPr>
                              </m:ctrlPr>
                            </m:fPr>
                            <m:num>
                              <m:r>
                                <m:rPr>
                                  <m:lit/>
                                </m:rPr>
                                <a:rPr lang="en-ZA" i="1">
                                  <a:latin typeface="Cambria Math" panose="02040503050406030204" pitchFamily="18" charset="0"/>
                                </a:rPr>
                                <m:t>|</m:t>
                              </m:r>
                              <m:r>
                                <a:rPr lang="en-ZA" i="1">
                                  <a:latin typeface="Cambria Math" panose="02040503050406030204" pitchFamily="18" charset="0"/>
                                </a:rPr>
                                <m:t> </m:t>
                              </m:r>
                              <m:sSub>
                                <m:sSubPr>
                                  <m:ctrlPr>
                                    <a:rPr lang="en-ZA" i="1">
                                      <a:latin typeface="Cambria Math" panose="02040503050406030204" pitchFamily="18" charset="0"/>
                                    </a:rPr>
                                  </m:ctrlPr>
                                </m:sSubPr>
                                <m:e>
                                  <m:r>
                                    <a:rPr lang="en-ZA" b="0" i="1" smtClean="0">
                                      <a:latin typeface="Cambria Math" panose="02040503050406030204" pitchFamily="18" charset="0"/>
                                    </a:rPr>
                                    <m:t>𝐼</m:t>
                                  </m:r>
                                </m:e>
                                <m:sub>
                                  <m:r>
                                    <a:rPr lang="en-ZA" i="1">
                                      <a:latin typeface="Cambria Math" panose="02040503050406030204" pitchFamily="18" charset="0"/>
                                    </a:rPr>
                                    <m:t>𝑖</m:t>
                                  </m:r>
                                </m:sub>
                              </m:sSub>
                              <m:r>
                                <a:rPr lang="en-ZA" i="1">
                                  <a:latin typeface="Cambria Math" panose="02040503050406030204" pitchFamily="18" charset="0"/>
                                </a:rPr>
                                <m:t> −</m:t>
                              </m:r>
                              <m:sSub>
                                <m:sSubPr>
                                  <m:ctrlPr>
                                    <a:rPr lang="en-ZA" i="1">
                                      <a:latin typeface="Cambria Math" panose="02040503050406030204" pitchFamily="18" charset="0"/>
                                    </a:rPr>
                                  </m:ctrlPr>
                                </m:sSubPr>
                                <m:e>
                                  <m:r>
                                    <a:rPr lang="en-ZA" b="0" i="1" smtClean="0">
                                      <a:latin typeface="Cambria Math" panose="02040503050406030204" pitchFamily="18" charset="0"/>
                                    </a:rPr>
                                    <m:t>𝐼</m:t>
                                  </m:r>
                                </m:e>
                                <m:sub>
                                  <m:r>
                                    <a:rPr lang="en-ZA" i="1">
                                      <a:latin typeface="Cambria Math" panose="02040503050406030204" pitchFamily="18" charset="0"/>
                                    </a:rPr>
                                    <m:t>𝑗</m:t>
                                  </m:r>
                                </m:sub>
                              </m:sSub>
                              <m:sSup>
                                <m:sSupPr>
                                  <m:ctrlPr>
                                    <a:rPr lang="en-ZA" i="1">
                                      <a:latin typeface="Cambria Math" panose="02040503050406030204" pitchFamily="18" charset="0"/>
                                    </a:rPr>
                                  </m:ctrlPr>
                                </m:sSupPr>
                                <m:e>
                                  <m:r>
                                    <m:rPr>
                                      <m:lit/>
                                    </m:rPr>
                                    <a:rPr lang="en-ZA" i="1">
                                      <a:latin typeface="Cambria Math" panose="02040503050406030204" pitchFamily="18" charset="0"/>
                                    </a:rPr>
                                    <m:t>|</m:t>
                                  </m:r>
                                </m:e>
                                <m:sup>
                                  <m:r>
                                    <a:rPr lang="en-ZA" i="1">
                                      <a:latin typeface="Cambria Math" panose="02040503050406030204" pitchFamily="18" charset="0"/>
                                    </a:rPr>
                                    <m:t>2</m:t>
                                  </m:r>
                                </m:sup>
                              </m:sSup>
                            </m:num>
                            <m:den>
                              <m:r>
                                <a:rPr lang="en-ZA" i="1">
                                  <a:latin typeface="Cambria Math" panose="02040503050406030204" pitchFamily="18" charset="0"/>
                                </a:rPr>
                                <m:t>2</m:t>
                              </m:r>
                              <m:sSubSup>
                                <m:sSubSupPr>
                                  <m:ctrlPr>
                                    <a:rPr lang="en-ZA" i="1">
                                      <a:latin typeface="Cambria Math" panose="02040503050406030204" pitchFamily="18" charset="0"/>
                                    </a:rPr>
                                  </m:ctrlPr>
                                </m:sSubSupPr>
                                <m:e>
                                  <m:r>
                                    <a:rPr lang="en-ZA" i="1">
                                      <a:latin typeface="Cambria Math" panose="02040503050406030204" pitchFamily="18" charset="0"/>
                                    </a:rPr>
                                    <m:t>𝜎</m:t>
                                  </m:r>
                                </m:e>
                                <m:sub>
                                  <m:r>
                                    <a:rPr lang="en-ZA" b="0" i="1" smtClean="0">
                                      <a:latin typeface="Cambria Math" panose="02040503050406030204" pitchFamily="18" charset="0"/>
                                    </a:rPr>
                                    <m:t>𝛽</m:t>
                                  </m:r>
                                </m:sub>
                                <m:sup>
                                  <m:r>
                                    <a:rPr lang="en-ZA" i="1">
                                      <a:latin typeface="Cambria Math" panose="02040503050406030204" pitchFamily="18" charset="0"/>
                                    </a:rPr>
                                    <m:t>2</m:t>
                                  </m:r>
                                </m:sup>
                              </m:sSubSup>
                            </m:den>
                          </m:f>
                          <m:r>
                            <a:rPr lang="en-ZA" b="0" i="1" smtClean="0">
                              <a:latin typeface="Cambria Math" panose="02040503050406030204" pitchFamily="18" charset="0"/>
                            </a:rPr>
                            <m:t> </m:t>
                          </m:r>
                        </m:e>
                      </m:d>
                      <m:r>
                        <a:rPr lang="en-ZA" b="0" i="1" smtClean="0">
                          <a:latin typeface="Cambria Math" panose="02040503050406030204" pitchFamily="18" charset="0"/>
                        </a:rPr>
                        <m:t>+</m:t>
                      </m:r>
                      <m:sSub>
                        <m:sSubPr>
                          <m:ctrlPr>
                            <a:rPr lang="en-ZA" b="0" i="1" smtClean="0">
                              <a:latin typeface="Cambria Math" panose="02040503050406030204" pitchFamily="18" charset="0"/>
                            </a:rPr>
                          </m:ctrlPr>
                        </m:sSubPr>
                        <m:e>
                          <m:r>
                            <a:rPr lang="en-ZA" b="0" i="1" smtClean="0">
                              <a:latin typeface="Cambria Math" panose="02040503050406030204" pitchFamily="18" charset="0"/>
                            </a:rPr>
                            <m:t>𝑤</m:t>
                          </m:r>
                        </m:e>
                        <m:sub>
                          <m:r>
                            <a:rPr lang="en-ZA" b="0" i="1" smtClean="0">
                              <a:latin typeface="Cambria Math" panose="02040503050406030204" pitchFamily="18" charset="0"/>
                            </a:rPr>
                            <m:t>2</m:t>
                          </m:r>
                        </m:sub>
                      </m:sSub>
                      <m:r>
                        <m:rPr>
                          <m:sty m:val="p"/>
                        </m:rPr>
                        <a:rPr lang="en-ZA" b="0" i="0" smtClean="0">
                          <a:latin typeface="Cambria Math" panose="02040503050406030204" pitchFamily="18" charset="0"/>
                        </a:rPr>
                        <m:t>exp</m:t>
                      </m:r>
                      <m:d>
                        <m:dPr>
                          <m:ctrlPr>
                            <a:rPr lang="en-ZA" b="0" i="1" smtClean="0">
                              <a:latin typeface="Cambria Math" panose="02040503050406030204" pitchFamily="18" charset="0"/>
                            </a:rPr>
                          </m:ctrlPr>
                        </m:dPr>
                        <m:e>
                          <m:r>
                            <a:rPr lang="en-ZA" b="0" i="1" smtClean="0">
                              <a:latin typeface="Cambria Math" panose="02040503050406030204" pitchFamily="18" charset="0"/>
                            </a:rPr>
                            <m:t>−</m:t>
                          </m:r>
                          <m:f>
                            <m:fPr>
                              <m:ctrlPr>
                                <a:rPr lang="en-ZA" b="0" i="1" smtClean="0">
                                  <a:latin typeface="Cambria Math" panose="02040503050406030204" pitchFamily="18" charset="0"/>
                                </a:rPr>
                              </m:ctrlPr>
                            </m:fPr>
                            <m:num>
                              <m:r>
                                <m:rPr>
                                  <m:lit/>
                                </m:rPr>
                                <a:rPr lang="en-ZA" i="1">
                                  <a:latin typeface="Cambria Math" panose="02040503050406030204" pitchFamily="18" charset="0"/>
                                </a:rPr>
                                <m:t>|</m:t>
                              </m:r>
                              <m:r>
                                <a:rPr lang="en-ZA" i="1">
                                  <a:latin typeface="Cambria Math" panose="02040503050406030204" pitchFamily="18" charset="0"/>
                                </a:rPr>
                                <m:t> </m:t>
                              </m:r>
                              <m:sSub>
                                <m:sSubPr>
                                  <m:ctrlPr>
                                    <a:rPr lang="en-ZA" i="1">
                                      <a:latin typeface="Cambria Math" panose="02040503050406030204" pitchFamily="18" charset="0"/>
                                    </a:rPr>
                                  </m:ctrlPr>
                                </m:sSubPr>
                                <m:e>
                                  <m:r>
                                    <a:rPr lang="en-ZA" i="1">
                                      <a:latin typeface="Cambria Math" panose="02040503050406030204" pitchFamily="18" charset="0"/>
                                    </a:rPr>
                                    <m:t>𝑝</m:t>
                                  </m:r>
                                </m:e>
                                <m:sub>
                                  <m:r>
                                    <a:rPr lang="en-ZA" i="1">
                                      <a:latin typeface="Cambria Math" panose="02040503050406030204" pitchFamily="18" charset="0"/>
                                    </a:rPr>
                                    <m:t>𝑖</m:t>
                                  </m:r>
                                </m:sub>
                              </m:sSub>
                              <m:r>
                                <a:rPr lang="en-ZA" i="1">
                                  <a:latin typeface="Cambria Math" panose="02040503050406030204" pitchFamily="18" charset="0"/>
                                </a:rPr>
                                <m:t> −</m:t>
                              </m:r>
                              <m:sSub>
                                <m:sSubPr>
                                  <m:ctrlPr>
                                    <a:rPr lang="en-ZA" i="1">
                                      <a:latin typeface="Cambria Math" panose="02040503050406030204" pitchFamily="18" charset="0"/>
                                    </a:rPr>
                                  </m:ctrlPr>
                                </m:sSubPr>
                                <m:e>
                                  <m:r>
                                    <a:rPr lang="en-ZA" i="1">
                                      <a:latin typeface="Cambria Math" panose="02040503050406030204" pitchFamily="18" charset="0"/>
                                    </a:rPr>
                                    <m:t>𝑝</m:t>
                                  </m:r>
                                </m:e>
                                <m:sub>
                                  <m:r>
                                    <a:rPr lang="en-ZA" i="1">
                                      <a:latin typeface="Cambria Math" panose="02040503050406030204" pitchFamily="18" charset="0"/>
                                    </a:rPr>
                                    <m:t>𝑗</m:t>
                                  </m:r>
                                </m:sub>
                              </m:sSub>
                              <m:sSup>
                                <m:sSupPr>
                                  <m:ctrlPr>
                                    <a:rPr lang="en-ZA" i="1">
                                      <a:latin typeface="Cambria Math" panose="02040503050406030204" pitchFamily="18" charset="0"/>
                                    </a:rPr>
                                  </m:ctrlPr>
                                </m:sSupPr>
                                <m:e>
                                  <m:r>
                                    <m:rPr>
                                      <m:lit/>
                                    </m:rPr>
                                    <a:rPr lang="en-ZA" i="1">
                                      <a:latin typeface="Cambria Math" panose="02040503050406030204" pitchFamily="18" charset="0"/>
                                    </a:rPr>
                                    <m:t>|</m:t>
                                  </m:r>
                                </m:e>
                                <m:sup>
                                  <m:r>
                                    <a:rPr lang="en-ZA" i="1">
                                      <a:latin typeface="Cambria Math" panose="02040503050406030204" pitchFamily="18" charset="0"/>
                                    </a:rPr>
                                    <m:t>2</m:t>
                                  </m:r>
                                </m:sup>
                              </m:sSup>
                            </m:num>
                            <m:den>
                              <m:r>
                                <a:rPr lang="en-ZA" i="1">
                                  <a:latin typeface="Cambria Math" panose="02040503050406030204" pitchFamily="18" charset="0"/>
                                </a:rPr>
                                <m:t>2</m:t>
                              </m:r>
                              <m:sSubSup>
                                <m:sSubSupPr>
                                  <m:ctrlPr>
                                    <a:rPr lang="en-ZA" i="1">
                                      <a:latin typeface="Cambria Math" panose="02040503050406030204" pitchFamily="18" charset="0"/>
                                    </a:rPr>
                                  </m:ctrlPr>
                                </m:sSubSupPr>
                                <m:e>
                                  <m:r>
                                    <a:rPr lang="en-ZA" i="1">
                                      <a:latin typeface="Cambria Math" panose="02040503050406030204" pitchFamily="18" charset="0"/>
                                    </a:rPr>
                                    <m:t>𝜎</m:t>
                                  </m:r>
                                </m:e>
                                <m:sub>
                                  <m:r>
                                    <a:rPr lang="en-ZA" b="0" i="1" smtClean="0">
                                      <a:latin typeface="Cambria Math" panose="02040503050406030204" pitchFamily="18" charset="0"/>
                                    </a:rPr>
                                    <m:t>𝛾</m:t>
                                  </m:r>
                                </m:sub>
                                <m:sup>
                                  <m:r>
                                    <a:rPr lang="en-ZA" i="1">
                                      <a:latin typeface="Cambria Math" panose="02040503050406030204" pitchFamily="18" charset="0"/>
                                    </a:rPr>
                                    <m:t>2</m:t>
                                  </m:r>
                                </m:sup>
                              </m:sSubSup>
                            </m:den>
                          </m:f>
                          <m:r>
                            <a:rPr lang="en-ZA" b="0" i="1" smtClean="0">
                              <a:latin typeface="Cambria Math" panose="02040503050406030204" pitchFamily="18" charset="0"/>
                            </a:rPr>
                            <m:t> </m:t>
                          </m:r>
                        </m:e>
                      </m:d>
                      <m:r>
                        <a:rPr lang="en-ZA" b="0" i="1" smtClean="0">
                          <a:latin typeface="Cambria Math" panose="02040503050406030204" pitchFamily="18" charset="0"/>
                        </a:rPr>
                        <m:t> [1]</m:t>
                      </m:r>
                    </m:oMath>
                  </m:oMathPara>
                </a14:m>
                <a:endParaRPr lang="en-ZA" dirty="0"/>
              </a:p>
            </p:txBody>
          </p:sp>
        </mc:Choice>
        <mc:Fallback xmlns="">
          <p:sp>
            <p:nvSpPr>
              <p:cNvPr id="5" name="TextBox 4"/>
              <p:cNvSpPr txBox="1">
                <a:spLocks noRot="1" noChangeAspect="1" noMove="1" noResize="1" noEditPoints="1" noAdjustHandles="1" noChangeArrowheads="1" noChangeShapeType="1" noTextEdit="1"/>
              </p:cNvSpPr>
              <p:nvPr/>
            </p:nvSpPr>
            <p:spPr>
              <a:xfrm>
                <a:off x="0" y="5205241"/>
                <a:ext cx="12192000" cy="808235"/>
              </a:xfrm>
              <a:prstGeom prst="rect">
                <a:avLst/>
              </a:prstGeom>
              <a:blipFill rotWithShape="0">
                <a:blip r:embed="rId5"/>
                <a:stretch>
                  <a:fillRect/>
                </a:stretch>
              </a:blipFill>
            </p:spPr>
            <p:txBody>
              <a:bodyPr/>
              <a:lstStyle/>
              <a:p>
                <a:r>
                  <a:rPr lang="en-ZA">
                    <a:noFill/>
                  </a:rPr>
                  <a:t> </a:t>
                </a:r>
              </a:p>
            </p:txBody>
          </p:sp>
        </mc:Fallback>
      </mc:AlternateContent>
      <p:sp>
        <p:nvSpPr>
          <p:cNvPr id="17" name="TextBox 16"/>
          <p:cNvSpPr txBox="1"/>
          <p:nvPr/>
        </p:nvSpPr>
        <p:spPr>
          <a:xfrm>
            <a:off x="0" y="6445894"/>
            <a:ext cx="12001500" cy="338554"/>
          </a:xfrm>
          <a:prstGeom prst="rect">
            <a:avLst/>
          </a:prstGeom>
          <a:noFill/>
        </p:spPr>
        <p:txBody>
          <a:bodyPr wrap="square" rtlCol="0">
            <a:spAutoFit/>
          </a:bodyPr>
          <a:lstStyle/>
          <a:p>
            <a:r>
              <a:rPr lang="en-ZA" sz="1600" dirty="0" smtClean="0">
                <a:solidFill>
                  <a:schemeClr val="bg1"/>
                </a:solidFill>
              </a:rPr>
              <a:t>[1] </a:t>
            </a:r>
            <a:r>
              <a:rPr lang="en-ZA" sz="1600" dirty="0" err="1">
                <a:solidFill>
                  <a:schemeClr val="bg1"/>
                </a:solidFill>
              </a:rPr>
              <a:t>Krahenbuhl</a:t>
            </a:r>
            <a:r>
              <a:rPr lang="en-ZA" sz="1600" dirty="0">
                <a:solidFill>
                  <a:schemeClr val="bg1"/>
                </a:solidFill>
              </a:rPr>
              <a:t> and </a:t>
            </a:r>
            <a:r>
              <a:rPr lang="en-ZA" sz="1600" dirty="0" err="1">
                <a:solidFill>
                  <a:schemeClr val="bg1"/>
                </a:solidFill>
              </a:rPr>
              <a:t>Koltun</a:t>
            </a:r>
            <a:r>
              <a:rPr lang="en-ZA" sz="1600" dirty="0">
                <a:solidFill>
                  <a:schemeClr val="bg1"/>
                </a:solidFill>
              </a:rPr>
              <a:t>, </a:t>
            </a:r>
            <a:r>
              <a:rPr lang="en-ZA" sz="1600" i="1" dirty="0">
                <a:solidFill>
                  <a:schemeClr val="bg1"/>
                </a:solidFill>
              </a:rPr>
              <a:t>NIPS</a:t>
            </a:r>
            <a:r>
              <a:rPr lang="en-ZA" sz="1600" dirty="0">
                <a:solidFill>
                  <a:schemeClr val="bg1"/>
                </a:solidFill>
              </a:rPr>
              <a:t> 2011.</a:t>
            </a:r>
          </a:p>
        </p:txBody>
      </p:sp>
      <p:sp>
        <p:nvSpPr>
          <p:cNvPr id="4" name="Slide Number Placeholder 3"/>
          <p:cNvSpPr>
            <a:spLocks noGrp="1"/>
          </p:cNvSpPr>
          <p:nvPr>
            <p:ph type="sldNum" sz="quarter" idx="12"/>
          </p:nvPr>
        </p:nvSpPr>
        <p:spPr/>
        <p:txBody>
          <a:bodyPr/>
          <a:lstStyle/>
          <a:p>
            <a:fld id="{AE88EA90-0C7F-461C-A261-5F2AFA866A12}" type="slidenum">
              <a:rPr lang="en-ZA" smtClean="0"/>
              <a:t>17</a:t>
            </a:fld>
            <a:endParaRPr lang="en-ZA"/>
          </a:p>
        </p:txBody>
      </p:sp>
    </p:spTree>
    <p:extLst>
      <p:ext uri="{BB962C8B-B14F-4D97-AF65-F5344CB8AC3E}">
        <p14:creationId xmlns:p14="http://schemas.microsoft.com/office/powerpoint/2010/main" val="28933160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Object Energy</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ZA" sz="1800" b="0" i="1" smtClean="0">
                          <a:latin typeface="Cambria Math" panose="02040503050406030204" pitchFamily="18" charset="0"/>
                        </a:rPr>
                        <m:t>𝐸</m:t>
                      </m:r>
                      <m:d>
                        <m:dPr>
                          <m:endChr m:val="|"/>
                          <m:ctrlPr>
                            <a:rPr lang="en-ZA" sz="1800" b="0" i="1" smtClean="0">
                              <a:latin typeface="Cambria Math" panose="02040503050406030204" pitchFamily="18" charset="0"/>
                            </a:rPr>
                          </m:ctrlPr>
                        </m:dPr>
                        <m:e>
                          <m:r>
                            <a:rPr lang="en-ZA" sz="1800" b="1" i="1" smtClean="0">
                              <a:latin typeface="Cambria Math" panose="02040503050406030204" pitchFamily="18" charset="0"/>
                            </a:rPr>
                            <m:t>𝒙</m:t>
                          </m:r>
                          <m:r>
                            <a:rPr lang="en-ZA" sz="1800" b="1" i="1" smtClean="0">
                              <a:latin typeface="Cambria Math" panose="02040503050406030204" pitchFamily="18" charset="0"/>
                            </a:rPr>
                            <m:t> </m:t>
                          </m:r>
                        </m:e>
                      </m:d>
                      <m:r>
                        <a:rPr lang="en-ZA" sz="1800" b="1" i="1" smtClean="0">
                          <a:latin typeface="Cambria Math" panose="02040503050406030204" pitchFamily="18" charset="0"/>
                        </a:rPr>
                        <m:t>𝑫</m:t>
                      </m:r>
                      <m:r>
                        <a:rPr lang="en-ZA" sz="1800" b="1" i="1" smtClean="0">
                          <a:latin typeface="Cambria Math" panose="02040503050406030204" pitchFamily="18" charset="0"/>
                        </a:rPr>
                        <m:t>)</m:t>
                      </m:r>
                      <m:r>
                        <a:rPr lang="en-ZA" sz="1800" b="0" i="1" smtClean="0">
                          <a:latin typeface="Cambria Math" panose="02040503050406030204" pitchFamily="18" charset="0"/>
                        </a:rPr>
                        <m:t>=</m:t>
                      </m:r>
                      <m:sSup>
                        <m:sSupPr>
                          <m:ctrlPr>
                            <a:rPr lang="en-ZA" sz="1800" b="0" i="1" smtClean="0">
                              <a:latin typeface="Cambria Math" panose="02040503050406030204" pitchFamily="18" charset="0"/>
                            </a:rPr>
                          </m:ctrlPr>
                        </m:sSupPr>
                        <m:e>
                          <m:r>
                            <a:rPr lang="en-ZA" sz="1800" b="0" i="1" smtClean="0">
                              <a:latin typeface="Cambria Math" panose="02040503050406030204" pitchFamily="18" charset="0"/>
                            </a:rPr>
                            <m:t>𝐸</m:t>
                          </m:r>
                        </m:e>
                        <m:sup>
                          <m:r>
                            <a:rPr lang="en-ZA" sz="1800" b="0" i="1" smtClean="0">
                              <a:latin typeface="Cambria Math" panose="02040503050406030204" pitchFamily="18" charset="0"/>
                            </a:rPr>
                            <m:t>𝑂</m:t>
                          </m:r>
                        </m:sup>
                      </m:sSup>
                      <m:d>
                        <m:dPr>
                          <m:ctrlPr>
                            <a:rPr lang="en-ZA" sz="1800" b="0" i="1" smtClean="0">
                              <a:latin typeface="Cambria Math" panose="02040503050406030204" pitchFamily="18" charset="0"/>
                            </a:rPr>
                          </m:ctrlPr>
                        </m:dPr>
                        <m:e>
                          <m:r>
                            <a:rPr lang="en-ZA" sz="1800" b="1" i="1" smtClean="0">
                              <a:latin typeface="Cambria Math" panose="02040503050406030204" pitchFamily="18" charset="0"/>
                            </a:rPr>
                            <m:t>𝒐</m:t>
                          </m:r>
                        </m:e>
                        <m:e>
                          <m:r>
                            <a:rPr lang="en-ZA" sz="1800" b="1" i="1" smtClean="0">
                              <a:latin typeface="Cambria Math" panose="02040503050406030204" pitchFamily="18" charset="0"/>
                            </a:rPr>
                            <m:t>𝑰</m:t>
                          </m:r>
                        </m:e>
                      </m:d>
                      <m:r>
                        <a:rPr lang="en-ZA" sz="1800" b="1" i="1" smtClean="0">
                          <a:latin typeface="Cambria Math" panose="02040503050406030204" pitchFamily="18" charset="0"/>
                        </a:rPr>
                        <m:t>+</m:t>
                      </m:r>
                      <m:sSup>
                        <m:sSupPr>
                          <m:ctrlPr>
                            <a:rPr lang="en-ZA" sz="1800" b="0" i="1" smtClean="0">
                              <a:latin typeface="Cambria Math" panose="02040503050406030204" pitchFamily="18" charset="0"/>
                            </a:rPr>
                          </m:ctrlPr>
                        </m:sSupPr>
                        <m:e>
                          <m:r>
                            <a:rPr lang="en-ZA" sz="1800" b="0" i="1" smtClean="0">
                              <a:latin typeface="Cambria Math" panose="02040503050406030204" pitchFamily="18" charset="0"/>
                            </a:rPr>
                            <m:t>𝐸</m:t>
                          </m:r>
                        </m:e>
                        <m:sup>
                          <m:r>
                            <a:rPr lang="en-ZA" sz="1800" b="0" i="1" smtClean="0">
                              <a:latin typeface="Cambria Math" panose="02040503050406030204" pitchFamily="18" charset="0"/>
                            </a:rPr>
                            <m:t>𝑀</m:t>
                          </m:r>
                        </m:sup>
                      </m:sSup>
                      <m:d>
                        <m:dPr>
                          <m:endChr m:val="|"/>
                          <m:ctrlPr>
                            <a:rPr lang="en-ZA" sz="1800" b="0" i="1" smtClean="0">
                              <a:latin typeface="Cambria Math" panose="02040503050406030204" pitchFamily="18" charset="0"/>
                            </a:rPr>
                          </m:ctrlPr>
                        </m:dPr>
                        <m:e>
                          <m:r>
                            <a:rPr lang="en-ZA" sz="1800" b="1" i="1" smtClean="0">
                              <a:latin typeface="Cambria Math" panose="02040503050406030204" pitchFamily="18" charset="0"/>
                            </a:rPr>
                            <m:t>𝒎</m:t>
                          </m:r>
                          <m:r>
                            <a:rPr lang="en-ZA" sz="1800" b="1" i="1" smtClean="0">
                              <a:latin typeface="Cambria Math" panose="02040503050406030204" pitchFamily="18" charset="0"/>
                            </a:rPr>
                            <m:t> </m:t>
                          </m:r>
                        </m:e>
                      </m:d>
                      <m:r>
                        <a:rPr lang="en-ZA" sz="1800" b="1" i="1" smtClean="0">
                          <a:latin typeface="Cambria Math" panose="02040503050406030204" pitchFamily="18" charset="0"/>
                        </a:rPr>
                        <m:t>𝑰</m:t>
                      </m:r>
                      <m:r>
                        <a:rPr lang="en-ZA" sz="1800" b="1" i="1" smtClean="0">
                          <a:latin typeface="Cambria Math" panose="02040503050406030204" pitchFamily="18" charset="0"/>
                        </a:rPr>
                        <m:t>,</m:t>
                      </m:r>
                      <m:r>
                        <a:rPr lang="en-ZA" sz="1800" b="1" i="1" smtClean="0">
                          <a:latin typeface="Cambria Math" panose="02040503050406030204" pitchFamily="18" charset="0"/>
                        </a:rPr>
                        <m:t>𝑨</m:t>
                      </m:r>
                      <m:r>
                        <a:rPr lang="en-ZA" sz="1800" b="1" i="1" smtClean="0">
                          <a:latin typeface="Cambria Math" panose="02040503050406030204" pitchFamily="18" charset="0"/>
                        </a:rPr>
                        <m:t>)</m:t>
                      </m:r>
                      <m:r>
                        <a:rPr lang="en-ZA" sz="1800" b="0" i="1" smtClean="0">
                          <a:latin typeface="Cambria Math" panose="02040503050406030204" pitchFamily="18" charset="0"/>
                        </a:rPr>
                        <m:t>+</m:t>
                      </m:r>
                      <m:sSup>
                        <m:sSupPr>
                          <m:ctrlPr>
                            <a:rPr lang="en-ZA" sz="1800" b="0" i="1" smtClean="0">
                              <a:latin typeface="Cambria Math" panose="02040503050406030204" pitchFamily="18" charset="0"/>
                            </a:rPr>
                          </m:ctrlPr>
                        </m:sSupPr>
                        <m:e>
                          <m:r>
                            <a:rPr lang="en-ZA" sz="1800" b="0" i="1" smtClean="0">
                              <a:latin typeface="Cambria Math" panose="02040503050406030204" pitchFamily="18" charset="0"/>
                            </a:rPr>
                            <m:t>𝐸</m:t>
                          </m:r>
                        </m:e>
                        <m:sup>
                          <m:r>
                            <a:rPr lang="en-ZA" sz="1800" b="0" i="1" smtClean="0">
                              <a:latin typeface="Cambria Math" panose="02040503050406030204" pitchFamily="18" charset="0"/>
                            </a:rPr>
                            <m:t>𝐽</m:t>
                          </m:r>
                        </m:sup>
                      </m:sSup>
                      <m:d>
                        <m:dPr>
                          <m:endChr m:val="|"/>
                          <m:ctrlPr>
                            <a:rPr lang="en-ZA" sz="1800" b="0" i="1" smtClean="0">
                              <a:latin typeface="Cambria Math" panose="02040503050406030204" pitchFamily="18" charset="0"/>
                            </a:rPr>
                          </m:ctrlPr>
                        </m:dPr>
                        <m:e>
                          <m:r>
                            <a:rPr lang="en-ZA" sz="1800" b="1" i="1" smtClean="0">
                              <a:latin typeface="Cambria Math" panose="02040503050406030204" pitchFamily="18" charset="0"/>
                            </a:rPr>
                            <m:t>𝒐</m:t>
                          </m:r>
                          <m:r>
                            <a:rPr lang="en-ZA" sz="1800" b="1" i="1" smtClean="0">
                              <a:latin typeface="Cambria Math" panose="02040503050406030204" pitchFamily="18" charset="0"/>
                            </a:rPr>
                            <m:t>,</m:t>
                          </m:r>
                          <m:r>
                            <a:rPr lang="en-ZA" sz="1800" b="1" i="1" smtClean="0">
                              <a:latin typeface="Cambria Math" panose="02040503050406030204" pitchFamily="18" charset="0"/>
                            </a:rPr>
                            <m:t>𝒎</m:t>
                          </m:r>
                        </m:e>
                      </m:d>
                      <m:r>
                        <a:rPr lang="en-ZA" sz="1800" b="1" i="1" smtClean="0">
                          <a:latin typeface="Cambria Math" panose="02040503050406030204" pitchFamily="18" charset="0"/>
                        </a:rPr>
                        <m:t>𝑰</m:t>
                      </m:r>
                      <m:r>
                        <a:rPr lang="en-ZA" sz="1800" b="1" i="1" smtClean="0">
                          <a:latin typeface="Cambria Math" panose="02040503050406030204" pitchFamily="18" charset="0"/>
                        </a:rPr>
                        <m:t>,</m:t>
                      </m:r>
                      <m:r>
                        <a:rPr lang="en-ZA" sz="1800" b="1" i="1" smtClean="0">
                          <a:latin typeface="Cambria Math" panose="02040503050406030204" pitchFamily="18" charset="0"/>
                        </a:rPr>
                        <m:t>𝑨</m:t>
                      </m:r>
                      <m:r>
                        <a:rPr lang="en-ZA" sz="1800" b="1" i="1" smtClean="0">
                          <a:latin typeface="Cambria Math" panose="02040503050406030204" pitchFamily="18" charset="0"/>
                        </a:rPr>
                        <m:t>)</m:t>
                      </m:r>
                    </m:oMath>
                  </m:oMathPara>
                </a14:m>
                <a:endParaRPr lang="en-ZA" sz="1800" dirty="0" smtClean="0"/>
              </a:p>
              <a:p>
                <a:pPr marL="0" indent="0">
                  <a:buNone/>
                </a:pPr>
                <a:endParaRPr lang="en-ZA" sz="800" dirty="0" smtClean="0"/>
              </a:p>
              <a:p>
                <a:pPr marL="0" indent="0">
                  <a:buNone/>
                </a:pPr>
                <a14:m>
                  <m:oMathPara xmlns:m="http://schemas.openxmlformats.org/officeDocument/2006/math">
                    <m:oMathParaPr>
                      <m:jc m:val="centerGroup"/>
                    </m:oMathParaPr>
                    <m:oMath xmlns:m="http://schemas.openxmlformats.org/officeDocument/2006/math">
                      <m:sSup>
                        <m:sSupPr>
                          <m:ctrlPr>
                            <a:rPr lang="en-ZA" sz="1800" b="0" i="1" smtClean="0">
                              <a:latin typeface="Cambria Math" panose="02040503050406030204" pitchFamily="18" charset="0"/>
                            </a:rPr>
                          </m:ctrlPr>
                        </m:sSupPr>
                        <m:e>
                          <m:r>
                            <a:rPr lang="en-ZA" sz="1800" b="0" i="1" smtClean="0">
                              <a:latin typeface="Cambria Math" panose="02040503050406030204" pitchFamily="18" charset="0"/>
                            </a:rPr>
                            <m:t>𝐸</m:t>
                          </m:r>
                        </m:e>
                        <m:sup>
                          <m:r>
                            <a:rPr lang="en-ZA" sz="1800" b="0" i="1" smtClean="0">
                              <a:latin typeface="Cambria Math" panose="02040503050406030204" pitchFamily="18" charset="0"/>
                            </a:rPr>
                            <m:t>𝑂</m:t>
                          </m:r>
                        </m:sup>
                      </m:sSup>
                      <m:d>
                        <m:dPr>
                          <m:ctrlPr>
                            <a:rPr lang="en-ZA" sz="1800" b="0" i="1" smtClean="0">
                              <a:latin typeface="Cambria Math" panose="02040503050406030204" pitchFamily="18" charset="0"/>
                            </a:rPr>
                          </m:ctrlPr>
                        </m:dPr>
                        <m:e>
                          <m:r>
                            <a:rPr lang="en-ZA" sz="1800" b="1" i="1" smtClean="0">
                              <a:latin typeface="Cambria Math" panose="02040503050406030204" pitchFamily="18" charset="0"/>
                            </a:rPr>
                            <m:t>𝒐</m:t>
                          </m:r>
                        </m:e>
                        <m:e>
                          <m:r>
                            <a:rPr lang="en-ZA" sz="1800" b="1" i="1" smtClean="0">
                              <a:latin typeface="Cambria Math" panose="02040503050406030204" pitchFamily="18" charset="0"/>
                            </a:rPr>
                            <m:t>𝑰</m:t>
                          </m:r>
                        </m:e>
                      </m:d>
                      <m:r>
                        <a:rPr lang="en-ZA" sz="1800" b="1" i="1" smtClean="0">
                          <a:latin typeface="Cambria Math" panose="02040503050406030204" pitchFamily="18" charset="0"/>
                        </a:rPr>
                        <m:t>=</m:t>
                      </m:r>
                      <m:nary>
                        <m:naryPr>
                          <m:chr m:val="∑"/>
                          <m:supHide m:val="on"/>
                          <m:ctrlPr>
                            <a:rPr lang="en-ZA" sz="1800" i="1">
                              <a:latin typeface="Cambria Math" panose="02040503050406030204" pitchFamily="18" charset="0"/>
                            </a:rPr>
                          </m:ctrlPr>
                        </m:naryPr>
                        <m:sub>
                          <m:r>
                            <m:rPr>
                              <m:brk m:alnAt="23"/>
                            </m:rPr>
                            <a:rPr lang="en-ZA" sz="1800" i="1">
                              <a:latin typeface="Cambria Math" panose="02040503050406030204" pitchFamily="18" charset="0"/>
                            </a:rPr>
                            <m:t>𝑖</m:t>
                          </m:r>
                          <m:r>
                            <a:rPr lang="en-ZA" sz="1800" i="1">
                              <a:latin typeface="Cambria Math" panose="02040503050406030204" pitchFamily="18" charset="0"/>
                            </a:rPr>
                            <m:t>∈</m:t>
                          </m:r>
                          <m:r>
                            <a:rPr lang="en-ZA" sz="1800" i="1">
                              <a:latin typeface="Cambria Math" panose="02040503050406030204" pitchFamily="18" charset="0"/>
                            </a:rPr>
                            <m:t>𝒱</m:t>
                          </m:r>
                        </m:sub>
                        <m:sup/>
                        <m:e>
                          <m:sSubSup>
                            <m:sSubSupPr>
                              <m:ctrlPr>
                                <a:rPr lang="en-ZA" sz="1800" i="1">
                                  <a:latin typeface="Cambria Math" panose="02040503050406030204" pitchFamily="18" charset="0"/>
                                </a:rPr>
                              </m:ctrlPr>
                            </m:sSubSupPr>
                            <m:e>
                              <m:r>
                                <a:rPr lang="en-ZA" sz="1800" i="1">
                                  <a:latin typeface="Cambria Math" panose="02040503050406030204" pitchFamily="18" charset="0"/>
                                </a:rPr>
                                <m:t>𝛹</m:t>
                              </m:r>
                            </m:e>
                            <m:sub>
                              <m:r>
                                <a:rPr lang="en-ZA" sz="1800" i="1">
                                  <a:latin typeface="Cambria Math" panose="02040503050406030204" pitchFamily="18" charset="0"/>
                                </a:rPr>
                                <m:t>𝑢</m:t>
                              </m:r>
                            </m:sub>
                            <m:sup>
                              <m:r>
                                <a:rPr lang="en-ZA" sz="1800" i="1">
                                  <a:latin typeface="Cambria Math" panose="02040503050406030204" pitchFamily="18" charset="0"/>
                                </a:rPr>
                                <m:t>𝑂</m:t>
                              </m:r>
                            </m:sup>
                          </m:sSubSup>
                          <m:d>
                            <m:dPr>
                              <m:ctrlPr>
                                <a:rPr lang="en-ZA" sz="1800" i="1">
                                  <a:latin typeface="Cambria Math" panose="02040503050406030204" pitchFamily="18" charset="0"/>
                                </a:rPr>
                              </m:ctrlPr>
                            </m:dPr>
                            <m:e>
                              <m:sSub>
                                <m:sSubPr>
                                  <m:ctrlPr>
                                    <a:rPr lang="en-ZA" sz="1800" i="1">
                                      <a:latin typeface="Cambria Math" panose="02040503050406030204" pitchFamily="18" charset="0"/>
                                    </a:rPr>
                                  </m:ctrlPr>
                                </m:sSubPr>
                                <m:e>
                                  <m:r>
                                    <a:rPr lang="en-ZA" sz="1800" i="1">
                                      <a:latin typeface="Cambria Math" panose="02040503050406030204" pitchFamily="18" charset="0"/>
                                    </a:rPr>
                                    <m:t>𝑜</m:t>
                                  </m:r>
                                </m:e>
                                <m:sub>
                                  <m:r>
                                    <a:rPr lang="en-ZA" sz="1800" i="1">
                                      <a:latin typeface="Cambria Math" panose="02040503050406030204" pitchFamily="18" charset="0"/>
                                    </a:rPr>
                                    <m:t>𝑖</m:t>
                                  </m:r>
                                </m:sub>
                              </m:sSub>
                              <m:r>
                                <a:rPr lang="en-ZA" sz="1800">
                                  <a:latin typeface="Cambria Math" panose="02040503050406030204" pitchFamily="18" charset="0"/>
                                </a:rPr>
                                <m:t> </m:t>
                              </m:r>
                            </m:e>
                          </m:d>
                          <m:r>
                            <a:rPr lang="en-ZA" sz="1800" i="1">
                              <a:latin typeface="Cambria Math" panose="02040503050406030204" pitchFamily="18" charset="0"/>
                            </a:rPr>
                            <m:t>+</m:t>
                          </m:r>
                          <m:nary>
                            <m:naryPr>
                              <m:chr m:val="∑"/>
                              <m:supHide m:val="on"/>
                              <m:ctrlPr>
                                <a:rPr lang="en-ZA" sz="1800" i="1">
                                  <a:latin typeface="Cambria Math" panose="02040503050406030204" pitchFamily="18" charset="0"/>
                                </a:rPr>
                              </m:ctrlPr>
                            </m:naryPr>
                            <m:sub>
                              <m:r>
                                <m:rPr>
                                  <m:brk m:alnAt="23"/>
                                </m:rPr>
                                <a:rPr lang="en-ZA" sz="1800" i="1">
                                  <a:latin typeface="Cambria Math" panose="02040503050406030204" pitchFamily="18" charset="0"/>
                                </a:rPr>
                                <m:t>𝑖</m:t>
                              </m:r>
                              <m:r>
                                <a:rPr lang="en-ZA" sz="1800" i="1">
                                  <a:latin typeface="Cambria Math" panose="02040503050406030204" pitchFamily="18" charset="0"/>
                                </a:rPr>
                                <m:t>&lt;</m:t>
                              </m:r>
                              <m:r>
                                <a:rPr lang="en-ZA" sz="1800" i="1">
                                  <a:latin typeface="Cambria Math" panose="02040503050406030204" pitchFamily="18" charset="0"/>
                                </a:rPr>
                                <m:t>𝑗</m:t>
                              </m:r>
                              <m:r>
                                <a:rPr lang="en-ZA" sz="1800" i="1">
                                  <a:latin typeface="Cambria Math" panose="02040503050406030204" pitchFamily="18" charset="0"/>
                                </a:rPr>
                                <m:t> ∈</m:t>
                              </m:r>
                              <m:r>
                                <a:rPr lang="en-ZA" sz="1800" i="1">
                                  <a:latin typeface="Cambria Math" panose="02040503050406030204" pitchFamily="18" charset="0"/>
                                </a:rPr>
                                <m:t>𝒱</m:t>
                              </m:r>
                            </m:sub>
                            <m:sup/>
                            <m:e>
                              <m:sSubSup>
                                <m:sSubSupPr>
                                  <m:ctrlPr>
                                    <a:rPr lang="en-ZA" sz="1800" i="1">
                                      <a:latin typeface="Cambria Math" panose="02040503050406030204" pitchFamily="18" charset="0"/>
                                    </a:rPr>
                                  </m:ctrlPr>
                                </m:sSubSupPr>
                                <m:e>
                                  <m:r>
                                    <a:rPr lang="en-ZA" sz="1800" i="1">
                                      <a:latin typeface="Cambria Math" panose="02040503050406030204" pitchFamily="18" charset="0"/>
                                    </a:rPr>
                                    <m:t>𝛹</m:t>
                                  </m:r>
                                </m:e>
                                <m:sub>
                                  <m:r>
                                    <a:rPr lang="en-ZA" sz="1800" i="1">
                                      <a:latin typeface="Cambria Math" panose="02040503050406030204" pitchFamily="18" charset="0"/>
                                    </a:rPr>
                                    <m:t>𝑝</m:t>
                                  </m:r>
                                </m:sub>
                                <m:sup>
                                  <m:r>
                                    <a:rPr lang="en-ZA" sz="1800" i="1">
                                      <a:latin typeface="Cambria Math" panose="02040503050406030204" pitchFamily="18" charset="0"/>
                                    </a:rPr>
                                    <m:t>𝑂</m:t>
                                  </m:r>
                                </m:sup>
                              </m:sSubSup>
                              <m:d>
                                <m:dPr>
                                  <m:ctrlPr>
                                    <a:rPr lang="en-ZA" sz="1800" i="1">
                                      <a:latin typeface="Cambria Math" panose="02040503050406030204" pitchFamily="18" charset="0"/>
                                    </a:rPr>
                                  </m:ctrlPr>
                                </m:dPr>
                                <m:e>
                                  <m:sSub>
                                    <m:sSubPr>
                                      <m:ctrlPr>
                                        <a:rPr lang="en-ZA" sz="1800" i="1">
                                          <a:latin typeface="Cambria Math" panose="02040503050406030204" pitchFamily="18" charset="0"/>
                                        </a:rPr>
                                      </m:ctrlPr>
                                    </m:sSubPr>
                                    <m:e>
                                      <m:r>
                                        <a:rPr lang="en-ZA" sz="1800" i="1">
                                          <a:latin typeface="Cambria Math" panose="02040503050406030204" pitchFamily="18" charset="0"/>
                                        </a:rPr>
                                        <m:t>𝑜</m:t>
                                      </m:r>
                                    </m:e>
                                    <m:sub>
                                      <m:r>
                                        <a:rPr lang="en-ZA" sz="1800" i="1">
                                          <a:latin typeface="Cambria Math" panose="02040503050406030204" pitchFamily="18" charset="0"/>
                                        </a:rPr>
                                        <m:t>𝑖</m:t>
                                      </m:r>
                                    </m:sub>
                                  </m:sSub>
                                  <m:r>
                                    <a:rPr lang="en-ZA" sz="1800">
                                      <a:latin typeface="Cambria Math" panose="02040503050406030204" pitchFamily="18" charset="0"/>
                                    </a:rPr>
                                    <m:t> </m:t>
                                  </m:r>
                                  <m:r>
                                    <a:rPr lang="en-ZA" sz="1800" i="1">
                                      <a:latin typeface="Cambria Math" panose="02040503050406030204" pitchFamily="18" charset="0"/>
                                    </a:rPr>
                                    <m:t>, </m:t>
                                  </m:r>
                                  <m:sSub>
                                    <m:sSubPr>
                                      <m:ctrlPr>
                                        <a:rPr lang="en-ZA" sz="1800" i="1">
                                          <a:latin typeface="Cambria Math" panose="02040503050406030204" pitchFamily="18" charset="0"/>
                                        </a:rPr>
                                      </m:ctrlPr>
                                    </m:sSubPr>
                                    <m:e>
                                      <m:r>
                                        <a:rPr lang="en-ZA" sz="1800" i="1">
                                          <a:latin typeface="Cambria Math" panose="02040503050406030204" pitchFamily="18" charset="0"/>
                                        </a:rPr>
                                        <m:t>𝑜</m:t>
                                      </m:r>
                                    </m:e>
                                    <m:sub>
                                      <m:r>
                                        <a:rPr lang="en-ZA" sz="1800" i="1">
                                          <a:latin typeface="Cambria Math" panose="02040503050406030204" pitchFamily="18" charset="0"/>
                                        </a:rPr>
                                        <m:t>𝑗</m:t>
                                      </m:r>
                                    </m:sub>
                                  </m:sSub>
                                </m:e>
                              </m:d>
                            </m:e>
                          </m:nary>
                        </m:e>
                      </m:nary>
                    </m:oMath>
                  </m:oMathPara>
                </a14:m>
                <a:endParaRPr lang="en-ZA" sz="2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ZA">
                    <a:noFill/>
                  </a:rPr>
                  <a:t> </a:t>
                </a:r>
              </a:p>
            </p:txBody>
          </p:sp>
        </mc:Fallback>
      </mc:AlternateContent>
      <p:pic>
        <p:nvPicPr>
          <p:cNvPr id="16" name="Picture 15"/>
          <p:cNvPicPr>
            <a:picLocks noChangeAspect="1"/>
          </p:cNvPicPr>
          <p:nvPr/>
        </p:nvPicPr>
        <p:blipFill rotWithShape="1">
          <a:blip r:embed="rId4"/>
          <a:srcRect l="2208" r="3593"/>
          <a:stretch/>
        </p:blipFill>
        <p:spPr>
          <a:xfrm>
            <a:off x="9203454" y="842002"/>
            <a:ext cx="2262833" cy="895358"/>
          </a:xfrm>
          <a:prstGeom prst="rect">
            <a:avLst/>
          </a:prstGeom>
          <a:ln>
            <a:noFill/>
          </a:ln>
        </p:spPr>
      </p:pic>
      <p:sp>
        <p:nvSpPr>
          <p:cNvPr id="5" name="TextBox 4"/>
          <p:cNvSpPr txBox="1"/>
          <p:nvPr/>
        </p:nvSpPr>
        <p:spPr>
          <a:xfrm>
            <a:off x="144145" y="4748217"/>
            <a:ext cx="12192000" cy="461665"/>
          </a:xfrm>
          <a:prstGeom prst="rect">
            <a:avLst/>
          </a:prstGeom>
          <a:noFill/>
        </p:spPr>
        <p:txBody>
          <a:bodyPr wrap="square" rtlCol="0">
            <a:spAutoFit/>
          </a:bodyPr>
          <a:lstStyle/>
          <a:p>
            <a:r>
              <a:rPr lang="en-ZA" sz="2400" dirty="0" smtClean="0"/>
              <a:t>Example:</a:t>
            </a:r>
            <a:endParaRPr lang="en-ZA" sz="2400"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9970" y="3731963"/>
            <a:ext cx="2800350" cy="2444717"/>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1711" y="3704775"/>
            <a:ext cx="2813521" cy="245621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2050" y="3735299"/>
            <a:ext cx="2796529" cy="2441381"/>
          </a:xfrm>
          <a:prstGeom prst="rect">
            <a:avLst/>
          </a:prstGeom>
        </p:spPr>
      </p:pic>
      <p:sp>
        <p:nvSpPr>
          <p:cNvPr id="17" name="TextBox 16"/>
          <p:cNvSpPr txBox="1"/>
          <p:nvPr/>
        </p:nvSpPr>
        <p:spPr>
          <a:xfrm>
            <a:off x="1798199" y="3277956"/>
            <a:ext cx="2770380" cy="369332"/>
          </a:xfrm>
          <a:prstGeom prst="rect">
            <a:avLst/>
          </a:prstGeom>
          <a:noFill/>
        </p:spPr>
        <p:txBody>
          <a:bodyPr wrap="square" rtlCol="0">
            <a:spAutoFit/>
          </a:bodyPr>
          <a:lstStyle/>
          <a:p>
            <a:pPr algn="ctr"/>
            <a:r>
              <a:rPr lang="en-ZA" dirty="0" smtClean="0"/>
              <a:t>Input</a:t>
            </a:r>
            <a:endParaRPr lang="en-ZA" dirty="0"/>
          </a:p>
        </p:txBody>
      </p:sp>
      <p:sp>
        <p:nvSpPr>
          <p:cNvPr id="18" name="TextBox 17"/>
          <p:cNvSpPr txBox="1"/>
          <p:nvPr/>
        </p:nvSpPr>
        <p:spPr>
          <a:xfrm>
            <a:off x="4869940" y="3254257"/>
            <a:ext cx="2770380" cy="369332"/>
          </a:xfrm>
          <a:prstGeom prst="rect">
            <a:avLst/>
          </a:prstGeom>
          <a:noFill/>
        </p:spPr>
        <p:txBody>
          <a:bodyPr wrap="square" rtlCol="0">
            <a:spAutoFit/>
          </a:bodyPr>
          <a:lstStyle/>
          <a:p>
            <a:pPr algn="ctr"/>
            <a:r>
              <a:rPr lang="en-ZA" dirty="0" smtClean="0"/>
              <a:t>Unary</a:t>
            </a:r>
            <a:endParaRPr lang="en-ZA" dirty="0"/>
          </a:p>
        </p:txBody>
      </p:sp>
      <p:sp>
        <p:nvSpPr>
          <p:cNvPr id="19" name="TextBox 18"/>
          <p:cNvSpPr txBox="1"/>
          <p:nvPr/>
        </p:nvSpPr>
        <p:spPr>
          <a:xfrm>
            <a:off x="7933281" y="3260169"/>
            <a:ext cx="2770380" cy="369332"/>
          </a:xfrm>
          <a:prstGeom prst="rect">
            <a:avLst/>
          </a:prstGeom>
          <a:noFill/>
        </p:spPr>
        <p:txBody>
          <a:bodyPr wrap="square" rtlCol="0">
            <a:spAutoFit/>
          </a:bodyPr>
          <a:lstStyle/>
          <a:p>
            <a:pPr algn="ctr"/>
            <a:r>
              <a:rPr lang="en-ZA" dirty="0" smtClean="0"/>
              <a:t>Unary + Pairwise</a:t>
            </a:r>
            <a:endParaRPr lang="en-ZA" dirty="0"/>
          </a:p>
        </p:txBody>
      </p:sp>
      <p:sp>
        <p:nvSpPr>
          <p:cNvPr id="8" name="Slide Number Placeholder 7"/>
          <p:cNvSpPr>
            <a:spLocks noGrp="1"/>
          </p:cNvSpPr>
          <p:nvPr>
            <p:ph type="sldNum" sz="quarter" idx="12"/>
          </p:nvPr>
        </p:nvSpPr>
        <p:spPr/>
        <p:txBody>
          <a:bodyPr/>
          <a:lstStyle/>
          <a:p>
            <a:fld id="{AE88EA90-0C7F-461C-A261-5F2AFA866A12}" type="slidenum">
              <a:rPr lang="en-ZA" smtClean="0"/>
              <a:t>18</a:t>
            </a:fld>
            <a:endParaRPr lang="en-ZA"/>
          </a:p>
        </p:txBody>
      </p:sp>
    </p:spTree>
    <p:extLst>
      <p:ext uri="{BB962C8B-B14F-4D97-AF65-F5344CB8AC3E}">
        <p14:creationId xmlns:p14="http://schemas.microsoft.com/office/powerpoint/2010/main" val="41897930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Material Energy</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ZA" sz="1000" dirty="0" smtClean="0"/>
              </a:p>
              <a:p>
                <a:pPr marL="0" indent="0">
                  <a:buNone/>
                </a:pPr>
                <a14:m>
                  <m:oMathPara xmlns:m="http://schemas.openxmlformats.org/officeDocument/2006/math">
                    <m:oMathParaPr>
                      <m:jc m:val="centerGroup"/>
                    </m:oMathParaPr>
                    <m:oMath xmlns:m="http://schemas.openxmlformats.org/officeDocument/2006/math">
                      <m:sSup>
                        <m:sSupPr>
                          <m:ctrlPr>
                            <a:rPr lang="en-ZA" sz="2400" b="0" i="1" smtClean="0">
                              <a:latin typeface="Cambria Math" panose="02040503050406030204" pitchFamily="18" charset="0"/>
                            </a:rPr>
                          </m:ctrlPr>
                        </m:sSupPr>
                        <m:e>
                          <m:r>
                            <a:rPr lang="en-ZA" sz="2400" b="0" i="1" smtClean="0">
                              <a:latin typeface="Cambria Math" panose="02040503050406030204" pitchFamily="18" charset="0"/>
                            </a:rPr>
                            <m:t>𝐸</m:t>
                          </m:r>
                        </m:e>
                        <m:sup>
                          <m:r>
                            <a:rPr lang="en-ZA" sz="2400" b="0" i="1" smtClean="0">
                              <a:latin typeface="Cambria Math" panose="02040503050406030204" pitchFamily="18" charset="0"/>
                            </a:rPr>
                            <m:t>𝑀</m:t>
                          </m:r>
                        </m:sup>
                      </m:sSup>
                      <m:d>
                        <m:dPr>
                          <m:ctrlPr>
                            <a:rPr lang="en-ZA" sz="2400" b="0" i="1" smtClean="0">
                              <a:latin typeface="Cambria Math" panose="02040503050406030204" pitchFamily="18" charset="0"/>
                            </a:rPr>
                          </m:ctrlPr>
                        </m:dPr>
                        <m:e>
                          <m:r>
                            <a:rPr lang="en-ZA" sz="2400" b="1" i="1" smtClean="0">
                              <a:latin typeface="Cambria Math" panose="02040503050406030204" pitchFamily="18" charset="0"/>
                            </a:rPr>
                            <m:t>𝒎</m:t>
                          </m:r>
                        </m:e>
                        <m:e>
                          <m:r>
                            <a:rPr lang="en-ZA" sz="2400" b="1" i="1" smtClean="0">
                              <a:latin typeface="Cambria Math" panose="02040503050406030204" pitchFamily="18" charset="0"/>
                            </a:rPr>
                            <m:t>𝑰</m:t>
                          </m:r>
                          <m:r>
                            <a:rPr lang="en-ZA" sz="2400" b="1" i="1" smtClean="0">
                              <a:latin typeface="Cambria Math" panose="02040503050406030204" pitchFamily="18" charset="0"/>
                            </a:rPr>
                            <m:t>,</m:t>
                          </m:r>
                          <m:r>
                            <a:rPr lang="en-ZA" sz="2400" b="1" i="1" smtClean="0">
                              <a:latin typeface="Cambria Math" panose="02040503050406030204" pitchFamily="18" charset="0"/>
                            </a:rPr>
                            <m:t>𝑨</m:t>
                          </m:r>
                        </m:e>
                      </m:d>
                      <m:r>
                        <a:rPr lang="en-ZA" sz="2400" b="1" i="1" smtClean="0">
                          <a:latin typeface="Cambria Math" panose="02040503050406030204" pitchFamily="18" charset="0"/>
                        </a:rPr>
                        <m:t>=</m:t>
                      </m:r>
                      <m:nary>
                        <m:naryPr>
                          <m:chr m:val="∑"/>
                          <m:supHide m:val="on"/>
                          <m:ctrlPr>
                            <a:rPr lang="en-ZA" sz="2400" i="1">
                              <a:latin typeface="Cambria Math" panose="02040503050406030204" pitchFamily="18" charset="0"/>
                            </a:rPr>
                          </m:ctrlPr>
                        </m:naryPr>
                        <m:sub>
                          <m:r>
                            <m:rPr>
                              <m:brk m:alnAt="23"/>
                            </m:rPr>
                            <a:rPr lang="en-ZA" sz="2400" i="1">
                              <a:latin typeface="Cambria Math" panose="02040503050406030204" pitchFamily="18" charset="0"/>
                            </a:rPr>
                            <m:t>𝑖</m:t>
                          </m:r>
                          <m:r>
                            <a:rPr lang="en-ZA" sz="2400" i="1">
                              <a:latin typeface="Cambria Math" panose="02040503050406030204" pitchFamily="18" charset="0"/>
                            </a:rPr>
                            <m:t>∈</m:t>
                          </m:r>
                          <m:r>
                            <a:rPr lang="en-ZA" sz="2400" i="1">
                              <a:latin typeface="Cambria Math" panose="02040503050406030204" pitchFamily="18" charset="0"/>
                            </a:rPr>
                            <m:t>𝒱</m:t>
                          </m:r>
                        </m:sub>
                        <m:sup/>
                        <m:e>
                          <m:sSubSup>
                            <m:sSubSupPr>
                              <m:ctrlPr>
                                <a:rPr lang="en-ZA" sz="2400" i="1">
                                  <a:latin typeface="Cambria Math" panose="02040503050406030204" pitchFamily="18" charset="0"/>
                                </a:rPr>
                              </m:ctrlPr>
                            </m:sSubSupPr>
                            <m:e>
                              <m:r>
                                <a:rPr lang="en-ZA" sz="2400" i="1">
                                  <a:latin typeface="Cambria Math" panose="02040503050406030204" pitchFamily="18" charset="0"/>
                                </a:rPr>
                                <m:t>𝛹</m:t>
                              </m:r>
                            </m:e>
                            <m:sub>
                              <m:r>
                                <a:rPr lang="en-ZA" sz="2400" i="1">
                                  <a:latin typeface="Cambria Math" panose="02040503050406030204" pitchFamily="18" charset="0"/>
                                </a:rPr>
                                <m:t>𝑢</m:t>
                              </m:r>
                            </m:sub>
                            <m:sup>
                              <m:r>
                                <a:rPr lang="en-ZA" sz="2400" b="0" i="1" smtClean="0">
                                  <a:latin typeface="Cambria Math" panose="02040503050406030204" pitchFamily="18" charset="0"/>
                                </a:rPr>
                                <m:t>𝑀</m:t>
                              </m:r>
                            </m:sup>
                          </m:sSubSup>
                          <m:d>
                            <m:dPr>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b="0" i="1" smtClean="0">
                                      <a:latin typeface="Cambria Math" panose="02040503050406030204" pitchFamily="18" charset="0"/>
                                    </a:rPr>
                                    <m:t>𝑚</m:t>
                                  </m:r>
                                </m:e>
                                <m:sub>
                                  <m:r>
                                    <a:rPr lang="en-ZA" sz="2400" i="1">
                                      <a:latin typeface="Cambria Math" panose="02040503050406030204" pitchFamily="18" charset="0"/>
                                    </a:rPr>
                                    <m:t>𝑖</m:t>
                                  </m:r>
                                </m:sub>
                              </m:sSub>
                              <m:r>
                                <a:rPr lang="en-ZA" sz="2400">
                                  <a:latin typeface="Cambria Math" panose="02040503050406030204" pitchFamily="18" charset="0"/>
                                </a:rPr>
                                <m:t> </m:t>
                              </m:r>
                            </m:e>
                          </m:d>
                          <m:r>
                            <a:rPr lang="en-ZA" sz="2400" i="1">
                              <a:latin typeface="Cambria Math" panose="02040503050406030204" pitchFamily="18" charset="0"/>
                            </a:rPr>
                            <m:t>+</m:t>
                          </m:r>
                          <m:nary>
                            <m:naryPr>
                              <m:chr m:val="∑"/>
                              <m:supHide m:val="on"/>
                              <m:ctrlPr>
                                <a:rPr lang="en-ZA" sz="2400" i="1">
                                  <a:latin typeface="Cambria Math" panose="02040503050406030204" pitchFamily="18" charset="0"/>
                                </a:rPr>
                              </m:ctrlPr>
                            </m:naryPr>
                            <m:sub>
                              <m:r>
                                <m:rPr>
                                  <m:brk m:alnAt="23"/>
                                </m:rPr>
                                <a:rPr lang="en-ZA" sz="2400" i="1">
                                  <a:latin typeface="Cambria Math" panose="02040503050406030204" pitchFamily="18" charset="0"/>
                                </a:rPr>
                                <m:t>𝑖</m:t>
                              </m:r>
                              <m:r>
                                <a:rPr lang="en-ZA" sz="2400" i="1">
                                  <a:latin typeface="Cambria Math" panose="02040503050406030204" pitchFamily="18" charset="0"/>
                                </a:rPr>
                                <m:t>&lt;</m:t>
                              </m:r>
                              <m:r>
                                <a:rPr lang="en-ZA" sz="2400" i="1">
                                  <a:latin typeface="Cambria Math" panose="02040503050406030204" pitchFamily="18" charset="0"/>
                                </a:rPr>
                                <m:t>𝑗</m:t>
                              </m:r>
                              <m:r>
                                <a:rPr lang="en-ZA" sz="2400" i="1">
                                  <a:latin typeface="Cambria Math" panose="02040503050406030204" pitchFamily="18" charset="0"/>
                                </a:rPr>
                                <m:t> ∈</m:t>
                              </m:r>
                              <m:r>
                                <a:rPr lang="en-ZA" sz="2400" i="1">
                                  <a:latin typeface="Cambria Math" panose="02040503050406030204" pitchFamily="18" charset="0"/>
                                </a:rPr>
                                <m:t>𝒱</m:t>
                              </m:r>
                            </m:sub>
                            <m:sup/>
                            <m:e>
                              <m:sSubSup>
                                <m:sSubSupPr>
                                  <m:ctrlPr>
                                    <a:rPr lang="en-ZA" sz="2400" i="1">
                                      <a:latin typeface="Cambria Math" panose="02040503050406030204" pitchFamily="18" charset="0"/>
                                    </a:rPr>
                                  </m:ctrlPr>
                                </m:sSubSupPr>
                                <m:e>
                                  <m:r>
                                    <a:rPr lang="en-ZA" sz="2400" i="1">
                                      <a:latin typeface="Cambria Math" panose="02040503050406030204" pitchFamily="18" charset="0"/>
                                    </a:rPr>
                                    <m:t>𝛹</m:t>
                                  </m:r>
                                </m:e>
                                <m:sub>
                                  <m:r>
                                    <a:rPr lang="en-ZA" sz="2400" i="1">
                                      <a:latin typeface="Cambria Math" panose="02040503050406030204" pitchFamily="18" charset="0"/>
                                    </a:rPr>
                                    <m:t>𝑝</m:t>
                                  </m:r>
                                </m:sub>
                                <m:sup>
                                  <m:r>
                                    <a:rPr lang="en-ZA" sz="2400" b="0" i="1" smtClean="0">
                                      <a:latin typeface="Cambria Math" panose="02040503050406030204" pitchFamily="18" charset="0"/>
                                    </a:rPr>
                                    <m:t>𝑀</m:t>
                                  </m:r>
                                </m:sup>
                              </m:sSubSup>
                              <m:d>
                                <m:dPr>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b="0" i="1" smtClean="0">
                                          <a:latin typeface="Cambria Math" panose="02040503050406030204" pitchFamily="18" charset="0"/>
                                        </a:rPr>
                                        <m:t>𝑚</m:t>
                                      </m:r>
                                    </m:e>
                                    <m:sub>
                                      <m:r>
                                        <a:rPr lang="en-ZA" sz="2400" i="1">
                                          <a:latin typeface="Cambria Math" panose="02040503050406030204" pitchFamily="18" charset="0"/>
                                        </a:rPr>
                                        <m:t>𝑖</m:t>
                                      </m:r>
                                    </m:sub>
                                  </m:sSub>
                                  <m:r>
                                    <a:rPr lang="en-ZA" sz="2400">
                                      <a:latin typeface="Cambria Math" panose="02040503050406030204" pitchFamily="18" charset="0"/>
                                    </a:rPr>
                                    <m:t> </m:t>
                                  </m:r>
                                  <m:r>
                                    <a:rPr lang="en-ZA" sz="2400" i="1">
                                      <a:latin typeface="Cambria Math" panose="02040503050406030204" pitchFamily="18" charset="0"/>
                                    </a:rPr>
                                    <m:t>, </m:t>
                                  </m:r>
                                  <m:sSub>
                                    <m:sSubPr>
                                      <m:ctrlPr>
                                        <a:rPr lang="en-ZA" sz="2400" i="1">
                                          <a:latin typeface="Cambria Math" panose="02040503050406030204" pitchFamily="18" charset="0"/>
                                        </a:rPr>
                                      </m:ctrlPr>
                                    </m:sSubPr>
                                    <m:e>
                                      <m:r>
                                        <a:rPr lang="en-ZA" sz="2400" b="0" i="1" smtClean="0">
                                          <a:latin typeface="Cambria Math" panose="02040503050406030204" pitchFamily="18" charset="0"/>
                                        </a:rPr>
                                        <m:t>𝑚</m:t>
                                      </m:r>
                                    </m:e>
                                    <m:sub>
                                      <m:r>
                                        <a:rPr lang="en-ZA" sz="2400" i="1">
                                          <a:latin typeface="Cambria Math" panose="02040503050406030204" pitchFamily="18" charset="0"/>
                                        </a:rPr>
                                        <m:t>𝑗</m:t>
                                      </m:r>
                                    </m:sub>
                                  </m:sSub>
                                </m:e>
                              </m:d>
                            </m:e>
                          </m:nary>
                        </m:e>
                      </m:nary>
                    </m:oMath>
                  </m:oMathPara>
                </a14:m>
                <a:endParaRPr lang="en-ZA" sz="2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ZA">
                    <a:noFill/>
                  </a:rPr>
                  <a:t> </a:t>
                </a:r>
              </a:p>
            </p:txBody>
          </p:sp>
        </mc:Fallback>
      </mc:AlternateContent>
      <p:sp>
        <p:nvSpPr>
          <p:cNvPr id="12" name="Left Brace 11"/>
          <p:cNvSpPr/>
          <p:nvPr/>
        </p:nvSpPr>
        <p:spPr>
          <a:xfrm rot="16200000">
            <a:off x="5836001" y="2463100"/>
            <a:ext cx="190797" cy="8345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13" name="TextBox 12"/>
          <p:cNvSpPr txBox="1"/>
          <p:nvPr/>
        </p:nvSpPr>
        <p:spPr>
          <a:xfrm>
            <a:off x="4918482" y="2949635"/>
            <a:ext cx="2025833" cy="584775"/>
          </a:xfrm>
          <a:prstGeom prst="rect">
            <a:avLst/>
          </a:prstGeom>
          <a:noFill/>
        </p:spPr>
        <p:txBody>
          <a:bodyPr wrap="square" rtlCol="0">
            <a:spAutoFit/>
          </a:bodyPr>
          <a:lstStyle/>
          <a:p>
            <a:pPr algn="ctr"/>
            <a:r>
              <a:rPr lang="en-ZA" sz="1600" dirty="0" smtClean="0"/>
              <a:t>Combination of unary costs from classifiers</a:t>
            </a:r>
            <a:endParaRPr lang="en-ZA" sz="1600" dirty="0"/>
          </a:p>
        </p:txBody>
      </p:sp>
      <p:sp>
        <p:nvSpPr>
          <p:cNvPr id="14" name="Left Brace 13"/>
          <p:cNvSpPr/>
          <p:nvPr/>
        </p:nvSpPr>
        <p:spPr>
          <a:xfrm rot="16200000">
            <a:off x="8330147" y="2234501"/>
            <a:ext cx="190796" cy="12917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15" name="TextBox 14"/>
          <p:cNvSpPr txBox="1"/>
          <p:nvPr/>
        </p:nvSpPr>
        <p:spPr>
          <a:xfrm>
            <a:off x="7222763" y="2975785"/>
            <a:ext cx="2405564" cy="338554"/>
          </a:xfrm>
          <a:prstGeom prst="rect">
            <a:avLst/>
          </a:prstGeom>
          <a:noFill/>
        </p:spPr>
        <p:txBody>
          <a:bodyPr wrap="square" rtlCol="0">
            <a:spAutoFit/>
          </a:bodyPr>
          <a:lstStyle/>
          <a:p>
            <a:pPr algn="ctr"/>
            <a:r>
              <a:rPr lang="en-ZA" sz="1600" dirty="0" smtClean="0"/>
              <a:t>Same form as objects</a:t>
            </a:r>
            <a:endParaRPr lang="en-ZA" sz="1600" dirty="0"/>
          </a:p>
        </p:txBody>
      </p:sp>
      <p:pic>
        <p:nvPicPr>
          <p:cNvPr id="16" name="Picture 15"/>
          <p:cNvPicPr>
            <a:picLocks noChangeAspect="1"/>
          </p:cNvPicPr>
          <p:nvPr/>
        </p:nvPicPr>
        <p:blipFill rotWithShape="1">
          <a:blip r:embed="rId4"/>
          <a:srcRect l="2208" r="3593"/>
          <a:stretch/>
        </p:blipFill>
        <p:spPr>
          <a:xfrm>
            <a:off x="9203454" y="842002"/>
            <a:ext cx="2262833" cy="895358"/>
          </a:xfrm>
          <a:prstGeom prst="rect">
            <a:avLst/>
          </a:prstGeom>
          <a:ln>
            <a:noFill/>
          </a:ln>
        </p:spPr>
      </p:pic>
      <mc:AlternateContent xmlns:mc="http://schemas.openxmlformats.org/markup-compatibility/2006" xmlns:a14="http://schemas.microsoft.com/office/drawing/2010/main">
        <mc:Choice Requires="a14">
          <p:sp>
            <p:nvSpPr>
              <p:cNvPr id="5" name="TextBox 4"/>
              <p:cNvSpPr txBox="1"/>
              <p:nvPr/>
            </p:nvSpPr>
            <p:spPr>
              <a:xfrm>
                <a:off x="30480" y="3915038"/>
                <a:ext cx="12192000" cy="165481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Sup>
                        <m:sSubSupPr>
                          <m:ctrlPr>
                            <a:rPr lang="en-ZA" sz="2400" i="1" smtClean="0">
                              <a:latin typeface="Cambria Math" panose="02040503050406030204" pitchFamily="18" charset="0"/>
                            </a:rPr>
                          </m:ctrlPr>
                        </m:sSubSupPr>
                        <m:e>
                          <m:r>
                            <m:rPr>
                              <m:sty m:val="p"/>
                            </m:rPr>
                            <a:rPr lang="en-ZA" sz="2400">
                              <a:latin typeface="Cambria Math" panose="02040503050406030204" pitchFamily="18" charset="0"/>
                            </a:rPr>
                            <m:t>Ψ</m:t>
                          </m:r>
                        </m:e>
                        <m:sub>
                          <m:r>
                            <a:rPr lang="en-ZA" sz="2400">
                              <a:latin typeface="Cambria Math" panose="02040503050406030204" pitchFamily="18" charset="0"/>
                            </a:rPr>
                            <m:t>𝑢</m:t>
                          </m:r>
                        </m:sub>
                        <m:sup>
                          <m:r>
                            <a:rPr lang="en-ZA" sz="2400">
                              <a:latin typeface="Cambria Math" panose="02040503050406030204" pitchFamily="18" charset="0"/>
                            </a:rPr>
                            <m:t>𝑀</m:t>
                          </m:r>
                        </m:sup>
                      </m:sSubSup>
                      <m:d>
                        <m:dPr>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a:latin typeface="Cambria Math" panose="02040503050406030204" pitchFamily="18" charset="0"/>
                                </a:rPr>
                                <m:t>𝑚</m:t>
                              </m:r>
                            </m:e>
                            <m:sub>
                              <m:r>
                                <a:rPr lang="en-ZA" sz="2400">
                                  <a:latin typeface="Cambria Math" panose="02040503050406030204" pitchFamily="18" charset="0"/>
                                </a:rPr>
                                <m:t>𝑖</m:t>
                              </m:r>
                            </m:sub>
                          </m:sSub>
                        </m:e>
                      </m:d>
                      <m:r>
                        <a:rPr lang="en-ZA" sz="2400">
                          <a:latin typeface="Cambria Math" panose="02040503050406030204" pitchFamily="18" charset="0"/>
                        </a:rPr>
                        <m:t>= </m:t>
                      </m:r>
                      <m:d>
                        <m:dPr>
                          <m:begChr m:val="{"/>
                          <m:endChr m:val=""/>
                          <m:ctrlPr>
                            <a:rPr lang="en-ZA" sz="2400" i="1">
                              <a:latin typeface="Cambria Math" panose="02040503050406030204" pitchFamily="18" charset="0"/>
                            </a:rPr>
                          </m:ctrlPr>
                        </m:dPr>
                        <m:e>
                          <m:eqArr>
                            <m:eqArrPr>
                              <m:ctrlPr>
                                <a:rPr lang="en-ZA" sz="2400" i="1">
                                  <a:latin typeface="Cambria Math" panose="02040503050406030204" pitchFamily="18" charset="0"/>
                                </a:rPr>
                              </m:ctrlPr>
                            </m:eqArrPr>
                            <m:e>
                              <m:r>
                                <a:rPr lang="en-ZA" sz="2400">
                                  <a:latin typeface="Cambria Math" panose="02040503050406030204" pitchFamily="18" charset="0"/>
                                </a:rPr>
                                <m:t>−</m:t>
                              </m:r>
                              <m:func>
                                <m:funcPr>
                                  <m:ctrlPr>
                                    <a:rPr lang="en-ZA" sz="2400" i="1">
                                      <a:latin typeface="Cambria Math" panose="02040503050406030204" pitchFamily="18" charset="0"/>
                                    </a:rPr>
                                  </m:ctrlPr>
                                </m:funcPr>
                                <m:fName>
                                  <m:r>
                                    <m:rPr>
                                      <m:sty m:val="p"/>
                                    </m:rPr>
                                    <a:rPr lang="en-ZA" sz="2400">
                                      <a:latin typeface="Cambria Math" panose="02040503050406030204" pitchFamily="18" charset="0"/>
                                    </a:rPr>
                                    <m:t>ln</m:t>
                                  </m:r>
                                </m:fName>
                                <m:e>
                                  <m:d>
                                    <m:dPr>
                                      <m:begChr m:val="["/>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a:latin typeface="Cambria Math" panose="02040503050406030204" pitchFamily="18" charset="0"/>
                                            </a:rPr>
                                            <m:t>𝑤</m:t>
                                          </m:r>
                                        </m:e>
                                        <m:sub>
                                          <m:r>
                                            <a:rPr lang="en-ZA" sz="2400">
                                              <a:latin typeface="Cambria Math" panose="02040503050406030204" pitchFamily="18" charset="0"/>
                                            </a:rPr>
                                            <m:t>𝑎𝑣</m:t>
                                          </m:r>
                                        </m:sub>
                                      </m:sSub>
                                      <m:r>
                                        <a:rPr lang="en-ZA" sz="2400">
                                          <a:latin typeface="Cambria Math" panose="02040503050406030204" pitchFamily="18" charset="0"/>
                                        </a:rPr>
                                        <m:t>𝑝</m:t>
                                      </m:r>
                                      <m:d>
                                        <m:dPr>
                                          <m:endChr m:val="|"/>
                                          <m:ctrlPr>
                                            <a:rPr lang="en-ZA" sz="2400" i="1">
                                              <a:latin typeface="Cambria Math" panose="02040503050406030204" pitchFamily="18" charset="0"/>
                                            </a:rPr>
                                          </m:ctrlPr>
                                        </m:dPr>
                                        <m:e>
                                          <m:sSub>
                                            <m:sSubPr>
                                              <m:ctrlPr>
                                                <a:rPr lang="en-ZA" sz="2400" b="0" i="1" smtClean="0">
                                                  <a:latin typeface="Cambria Math" panose="02040503050406030204" pitchFamily="18" charset="0"/>
                                                </a:rPr>
                                              </m:ctrlPr>
                                            </m:sSubPr>
                                            <m:e>
                                              <m:r>
                                                <a:rPr lang="en-ZA" sz="2400">
                                                  <a:latin typeface="Cambria Math" panose="02040503050406030204" pitchFamily="18" charset="0"/>
                                                </a:rPr>
                                                <m:t>𝑚</m:t>
                                              </m:r>
                                            </m:e>
                                            <m:sub>
                                              <m:r>
                                                <m:rPr>
                                                  <m:sty m:val="p"/>
                                                </m:rPr>
                                                <a:rPr lang="en-ZA" sz="2400" b="0" i="0" smtClean="0">
                                                  <a:latin typeface="Cambria Math" panose="02040503050406030204" pitchFamily="18" charset="0"/>
                                                </a:rPr>
                                                <m:t>i</m:t>
                                              </m:r>
                                            </m:sub>
                                          </m:sSub>
                                          <m:r>
                                            <a:rPr lang="en-ZA" sz="2400">
                                              <a:latin typeface="Cambria Math" panose="02040503050406030204" pitchFamily="18" charset="0"/>
                                            </a:rPr>
                                            <m:t> </m:t>
                                          </m:r>
                                        </m:e>
                                      </m:d>
                                      <m:r>
                                        <a:rPr lang="en-ZA" sz="2400">
                                          <a:latin typeface="Cambria Math" panose="02040503050406030204" pitchFamily="18" charset="0"/>
                                        </a:rPr>
                                        <m:t>𝑰</m:t>
                                      </m:r>
                                    </m:e>
                                  </m:d>
                                </m:e>
                              </m:func>
                              <m:r>
                                <a:rPr lang="en-ZA" sz="2400">
                                  <a:latin typeface="Cambria Math" panose="02040503050406030204" pitchFamily="18" charset="0"/>
                                </a:rPr>
                                <m:t>+</m:t>
                              </m:r>
                              <m:d>
                                <m:dPr>
                                  <m:ctrlPr>
                                    <a:rPr lang="en-ZA" sz="2400" i="1">
                                      <a:latin typeface="Cambria Math" panose="02040503050406030204" pitchFamily="18" charset="0"/>
                                    </a:rPr>
                                  </m:ctrlPr>
                                </m:dPr>
                                <m:e>
                                  <m:r>
                                    <a:rPr lang="en-ZA" sz="2400">
                                      <a:latin typeface="Cambria Math" panose="02040503050406030204" pitchFamily="18" charset="0"/>
                                    </a:rPr>
                                    <m:t>1 −</m:t>
                                  </m:r>
                                  <m:sSub>
                                    <m:sSubPr>
                                      <m:ctrlPr>
                                        <a:rPr lang="en-ZA" sz="2400" i="1">
                                          <a:latin typeface="Cambria Math" panose="02040503050406030204" pitchFamily="18" charset="0"/>
                                        </a:rPr>
                                      </m:ctrlPr>
                                    </m:sSubPr>
                                    <m:e>
                                      <m:r>
                                        <a:rPr lang="en-ZA" sz="2400">
                                          <a:latin typeface="Cambria Math" panose="02040503050406030204" pitchFamily="18" charset="0"/>
                                        </a:rPr>
                                        <m:t>𝑤</m:t>
                                      </m:r>
                                    </m:e>
                                    <m:sub>
                                      <m:r>
                                        <a:rPr lang="en-ZA" sz="2400">
                                          <a:latin typeface="Cambria Math" panose="02040503050406030204" pitchFamily="18" charset="0"/>
                                        </a:rPr>
                                        <m:t>𝑎𝑣</m:t>
                                      </m:r>
                                    </m:sub>
                                  </m:sSub>
                                </m:e>
                              </m:d>
                              <m:r>
                                <a:rPr lang="en-ZA" sz="2400">
                                  <a:latin typeface="Cambria Math" panose="02040503050406030204" pitchFamily="18" charset="0"/>
                                </a:rPr>
                                <m:t>𝑝</m:t>
                              </m:r>
                              <m:d>
                                <m:dPr>
                                  <m:endChr m:val="|"/>
                                  <m:ctrlPr>
                                    <a:rPr lang="en-ZA" sz="2400" i="1">
                                      <a:latin typeface="Cambria Math" panose="02040503050406030204" pitchFamily="18" charset="0"/>
                                    </a:rPr>
                                  </m:ctrlPr>
                                </m:dPr>
                                <m:e>
                                  <m:sSub>
                                    <m:sSubPr>
                                      <m:ctrlPr>
                                        <a:rPr lang="en-ZA" sz="2400" b="0" i="1" smtClean="0">
                                          <a:latin typeface="Cambria Math" panose="02040503050406030204" pitchFamily="18" charset="0"/>
                                        </a:rPr>
                                      </m:ctrlPr>
                                    </m:sSubPr>
                                    <m:e>
                                      <m:r>
                                        <a:rPr lang="en-ZA" sz="2400" b="0" i="1" smtClean="0">
                                          <a:latin typeface="Cambria Math" panose="02040503050406030204" pitchFamily="18" charset="0"/>
                                        </a:rPr>
                                        <m:t>𝑚</m:t>
                                      </m:r>
                                    </m:e>
                                    <m:sub>
                                      <m:r>
                                        <a:rPr lang="en-ZA" sz="2400" b="0" i="1" smtClean="0">
                                          <a:latin typeface="Cambria Math" panose="02040503050406030204" pitchFamily="18" charset="0"/>
                                        </a:rPr>
                                        <m:t>𝑖</m:t>
                                      </m:r>
                                    </m:sub>
                                  </m:sSub>
                                  <m:r>
                                    <a:rPr lang="en-ZA" sz="2400">
                                      <a:latin typeface="Cambria Math" panose="02040503050406030204" pitchFamily="18" charset="0"/>
                                    </a:rPr>
                                    <m:t> </m:t>
                                  </m:r>
                                </m:e>
                              </m:d>
                              <m:r>
                                <a:rPr lang="en-ZA" sz="2400">
                                  <a:latin typeface="Cambria Math" panose="02040503050406030204" pitchFamily="18" charset="0"/>
                                </a:rPr>
                                <m:t> </m:t>
                              </m:r>
                              <m:r>
                                <a:rPr lang="en-ZA" sz="2400">
                                  <a:latin typeface="Cambria Math" panose="02040503050406030204" pitchFamily="18" charset="0"/>
                                </a:rPr>
                                <m:t>𝑨</m:t>
                              </m:r>
                              <m:r>
                                <a:rPr lang="en-ZA" sz="2400">
                                  <a:latin typeface="Cambria Math" panose="02040503050406030204" pitchFamily="18" charset="0"/>
                                </a:rPr>
                                <m:t>)] </m:t>
                              </m:r>
                            </m:e>
                            <m:e>
                              <m:r>
                                <a:rPr lang="en-ZA" sz="2400">
                                  <a:latin typeface="Cambria Math" panose="02040503050406030204" pitchFamily="18" charset="0"/>
                                </a:rPr>
                                <m:t>−</m:t>
                              </m:r>
                              <m:func>
                                <m:funcPr>
                                  <m:ctrlPr>
                                    <a:rPr lang="en-ZA" sz="2400" i="1">
                                      <a:latin typeface="Cambria Math" panose="02040503050406030204" pitchFamily="18" charset="0"/>
                                    </a:rPr>
                                  </m:ctrlPr>
                                </m:funcPr>
                                <m:fName>
                                  <m:r>
                                    <m:rPr>
                                      <m:sty m:val="p"/>
                                    </m:rPr>
                                    <a:rPr lang="en-ZA" sz="2400">
                                      <a:latin typeface="Cambria Math" panose="02040503050406030204" pitchFamily="18" charset="0"/>
                                    </a:rPr>
                                    <m:t>ln</m:t>
                                  </m:r>
                                </m:fName>
                                <m:e>
                                  <m:d>
                                    <m:dPr>
                                      <m:begChr m:val="["/>
                                      <m:endChr m:val="]"/>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a:latin typeface="Cambria Math" panose="02040503050406030204" pitchFamily="18" charset="0"/>
                                            </a:rPr>
                                            <m:t>𝑤</m:t>
                                          </m:r>
                                        </m:e>
                                        <m:sub>
                                          <m:r>
                                            <a:rPr lang="en-ZA" sz="2400" b="0" i="1" smtClean="0">
                                              <a:latin typeface="Cambria Math" panose="02040503050406030204" pitchFamily="18" charset="0"/>
                                            </a:rPr>
                                            <m:t>𝑎</m:t>
                                          </m:r>
                                          <m:r>
                                            <a:rPr lang="en-ZA" sz="2400">
                                              <a:latin typeface="Cambria Math" panose="02040503050406030204" pitchFamily="18" charset="0"/>
                                            </a:rPr>
                                            <m:t>𝑣</m:t>
                                          </m:r>
                                        </m:sub>
                                      </m:sSub>
                                      <m:r>
                                        <a:rPr lang="en-ZA" sz="2400">
                                          <a:latin typeface="Cambria Math" panose="02040503050406030204" pitchFamily="18" charset="0"/>
                                        </a:rPr>
                                        <m:t>𝑝</m:t>
                                      </m:r>
                                      <m:d>
                                        <m:dPr>
                                          <m:endChr m:val="|"/>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a:latin typeface="Cambria Math" panose="02040503050406030204" pitchFamily="18" charset="0"/>
                                                </a:rPr>
                                                <m:t>𝑚</m:t>
                                              </m:r>
                                            </m:e>
                                            <m:sub>
                                              <m:r>
                                                <a:rPr lang="en-ZA" sz="2400">
                                                  <a:latin typeface="Cambria Math" panose="02040503050406030204" pitchFamily="18" charset="0"/>
                                                </a:rPr>
                                                <m:t>𝑖</m:t>
                                              </m:r>
                                            </m:sub>
                                          </m:sSub>
                                        </m:e>
                                      </m:d>
                                      <m:r>
                                        <a:rPr lang="en-ZA" sz="2400">
                                          <a:latin typeface="Cambria Math" panose="02040503050406030204" pitchFamily="18" charset="0"/>
                                        </a:rPr>
                                        <m:t>𝑰</m:t>
                                      </m:r>
                                      <m:r>
                                        <a:rPr lang="en-ZA" sz="2400">
                                          <a:latin typeface="Cambria Math" panose="02040503050406030204" pitchFamily="18" charset="0"/>
                                        </a:rPr>
                                        <m:t>)+</m:t>
                                      </m:r>
                                      <m:d>
                                        <m:dPr>
                                          <m:ctrlPr>
                                            <a:rPr lang="en-ZA" sz="2400" i="1">
                                              <a:latin typeface="Cambria Math" panose="02040503050406030204" pitchFamily="18" charset="0"/>
                                            </a:rPr>
                                          </m:ctrlPr>
                                        </m:dPr>
                                        <m:e>
                                          <m:r>
                                            <a:rPr lang="en-ZA" sz="2400">
                                              <a:latin typeface="Cambria Math" panose="02040503050406030204" pitchFamily="18" charset="0"/>
                                            </a:rPr>
                                            <m:t>1−</m:t>
                                          </m:r>
                                          <m:sSub>
                                            <m:sSubPr>
                                              <m:ctrlPr>
                                                <a:rPr lang="en-ZA" sz="2400" i="1">
                                                  <a:latin typeface="Cambria Math" panose="02040503050406030204" pitchFamily="18" charset="0"/>
                                                </a:rPr>
                                              </m:ctrlPr>
                                            </m:sSubPr>
                                            <m:e>
                                              <m:r>
                                                <a:rPr lang="en-ZA" sz="2400">
                                                  <a:latin typeface="Cambria Math" panose="02040503050406030204" pitchFamily="18" charset="0"/>
                                                </a:rPr>
                                                <m:t>𝑤</m:t>
                                              </m:r>
                                            </m:e>
                                            <m:sub>
                                              <m:r>
                                                <a:rPr lang="en-ZA" sz="2400">
                                                  <a:latin typeface="Cambria Math" panose="02040503050406030204" pitchFamily="18" charset="0"/>
                                                </a:rPr>
                                                <m:t>𝑎𝑣</m:t>
                                              </m:r>
                                            </m:sub>
                                          </m:sSub>
                                        </m:e>
                                      </m:d>
                                      <m:r>
                                        <a:rPr lang="en-ZA" sz="2400">
                                          <a:latin typeface="Cambria Math" panose="02040503050406030204" pitchFamily="18" charset="0"/>
                                        </a:rPr>
                                        <m:t>𝑈</m:t>
                                      </m:r>
                                    </m:e>
                                  </m:d>
                                  <m:r>
                                    <a:rPr lang="en-ZA" sz="2400">
                                      <a:latin typeface="Cambria Math" panose="02040503050406030204" pitchFamily="18" charset="0"/>
                                    </a:rPr>
                                    <m:t> </m:t>
                                  </m:r>
                                </m:e>
                              </m:func>
                            </m:e>
                          </m:eqArr>
                        </m:e>
                      </m:d>
                      <m:r>
                        <a:rPr lang="en-ZA" sz="2400" b="0" i="0">
                          <a:latin typeface="Cambria Math" panose="02040503050406030204" pitchFamily="18" charset="0"/>
                        </a:rPr>
                        <m:t> </m:t>
                      </m:r>
                      <m:r>
                        <a:rPr lang="en-ZA" sz="2400" b="0" i="0" smtClean="0">
                          <a:latin typeface="Cambria Math" panose="02040503050406030204" pitchFamily="18" charset="0"/>
                        </a:rPr>
                        <m:t>  </m:t>
                      </m:r>
                      <m:f>
                        <m:fPr>
                          <m:type m:val="noBar"/>
                          <m:ctrlPr>
                            <a:rPr lang="en-ZA" sz="2400" b="0" i="1" smtClean="0">
                              <a:latin typeface="Cambria Math" panose="02040503050406030204" pitchFamily="18" charset="0"/>
                            </a:rPr>
                          </m:ctrlPr>
                        </m:fPr>
                        <m:num>
                          <m:r>
                            <m:rPr>
                              <m:nor/>
                            </m:rPr>
                            <a:rPr lang="en-ZA" sz="2400" b="0" i="0" smtClean="0">
                              <a:latin typeface="Calibri" panose="020F0502020204030204" pitchFamily="34" charset="0"/>
                            </a:rPr>
                            <m:t>if</m:t>
                          </m:r>
                          <m:r>
                            <m:rPr>
                              <m:nor/>
                            </m:rPr>
                            <a:rPr lang="en-ZA" sz="2400" b="0" i="0" smtClean="0">
                              <a:latin typeface="Calibri" panose="020F0502020204030204" pitchFamily="34" charset="0"/>
                            </a:rPr>
                            <m:t> </m:t>
                          </m:r>
                          <m:r>
                            <m:rPr>
                              <m:nor/>
                            </m:rPr>
                            <a:rPr lang="en-ZA" sz="2400" b="0" i="0" smtClean="0">
                              <a:latin typeface="Calibri" panose="020F0502020204030204" pitchFamily="34" charset="0"/>
                            </a:rPr>
                            <m:t>audio</m:t>
                          </m:r>
                          <m:r>
                            <m:rPr>
                              <m:nor/>
                            </m:rPr>
                            <a:rPr lang="en-ZA" sz="2400" b="0" i="0" smtClean="0">
                              <a:latin typeface="Calibri" panose="020F0502020204030204" pitchFamily="34" charset="0"/>
                            </a:rPr>
                            <m:t> </m:t>
                          </m:r>
                          <m:r>
                            <m:rPr>
                              <m:nor/>
                            </m:rPr>
                            <a:rPr lang="en-ZA" sz="2400" b="0" i="0" smtClean="0">
                              <a:latin typeface="Calibri" panose="020F0502020204030204" pitchFamily="34" charset="0"/>
                            </a:rPr>
                            <m:t>data</m:t>
                          </m:r>
                          <m:r>
                            <m:rPr>
                              <m:nor/>
                            </m:rPr>
                            <a:rPr lang="en-ZA" sz="2400" b="0" i="0" smtClean="0">
                              <a:latin typeface="Calibri" panose="020F0502020204030204" pitchFamily="34" charset="0"/>
                            </a:rPr>
                            <m:t> </m:t>
                          </m:r>
                          <m:r>
                            <m:rPr>
                              <m:nor/>
                            </m:rPr>
                            <a:rPr lang="en-ZA" sz="2400" b="0" i="0" smtClean="0">
                              <a:latin typeface="Calibri" panose="020F0502020204030204" pitchFamily="34" charset="0"/>
                            </a:rPr>
                            <m:t>is</m:t>
                          </m:r>
                          <m:r>
                            <m:rPr>
                              <m:nor/>
                            </m:rPr>
                            <a:rPr lang="en-ZA" sz="2400" b="0" i="0" smtClean="0">
                              <a:latin typeface="Calibri" panose="020F0502020204030204" pitchFamily="34" charset="0"/>
                            </a:rPr>
                            <m:t> </m:t>
                          </m:r>
                          <m:r>
                            <m:rPr>
                              <m:nor/>
                            </m:rPr>
                            <a:rPr lang="en-ZA" sz="2400" b="0" i="0" smtClean="0">
                              <a:latin typeface="Calibri" panose="020F0502020204030204" pitchFamily="34" charset="0"/>
                            </a:rPr>
                            <m:t>present</m:t>
                          </m:r>
                        </m:num>
                        <m:den>
                          <m:r>
                            <m:rPr>
                              <m:nor/>
                            </m:rPr>
                            <a:rPr lang="en-ZA" sz="2400" b="0" i="0" smtClean="0">
                              <a:latin typeface="Calibri" panose="020F0502020204030204" pitchFamily="34" charset="0"/>
                            </a:rPr>
                            <m:t>otherwise</m:t>
                          </m:r>
                        </m:den>
                      </m:f>
                      <m:r>
                        <a:rPr lang="en-ZA" sz="2400">
                          <a:latin typeface="Cambria Math" panose="02040503050406030204" pitchFamily="18" charset="0"/>
                        </a:rPr>
                        <m:t> </m:t>
                      </m:r>
                    </m:oMath>
                  </m:oMathPara>
                </a14:m>
                <a:endParaRPr lang="en-ZA" sz="2400" dirty="0" smtClean="0"/>
              </a:p>
              <a:p>
                <a:endParaRPr lang="en-ZA" sz="2400" dirty="0" smtClean="0"/>
              </a:p>
              <a:p>
                <a:pPr algn="ctr"/>
                <a:r>
                  <a:rPr lang="en-ZA" sz="2400" b="0" dirty="0" smtClean="0"/>
                  <a:t>where </a:t>
                </a:r>
                <a14:m>
                  <m:oMath xmlns:m="http://schemas.openxmlformats.org/officeDocument/2006/math">
                    <m:r>
                      <a:rPr lang="en-ZA" sz="2400" b="0" i="1" smtClean="0">
                        <a:latin typeface="Cambria Math" panose="02040503050406030204" pitchFamily="18" charset="0"/>
                      </a:rPr>
                      <m:t>𝑈</m:t>
                    </m:r>
                  </m:oMath>
                </a14:m>
                <a:r>
                  <a:rPr lang="en-ZA" sz="2400" dirty="0" smtClean="0"/>
                  <a:t> is a uniform distribution</a:t>
                </a:r>
                <a:endParaRPr lang="en-ZA"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480" y="3915038"/>
                <a:ext cx="12192000" cy="1654812"/>
              </a:xfrm>
              <a:prstGeom prst="rect">
                <a:avLst/>
              </a:prstGeom>
              <a:blipFill rotWithShape="0">
                <a:blip r:embed="rId5"/>
                <a:stretch>
                  <a:fillRect b="-7353"/>
                </a:stretch>
              </a:blipFill>
            </p:spPr>
            <p:txBody>
              <a:bodyPr/>
              <a:lstStyle/>
              <a:p>
                <a:r>
                  <a:rPr lang="en-ZA">
                    <a:noFill/>
                  </a:rPr>
                  <a:t> </a:t>
                </a:r>
              </a:p>
            </p:txBody>
          </p:sp>
        </mc:Fallback>
      </mc:AlternateContent>
      <p:sp>
        <p:nvSpPr>
          <p:cNvPr id="4" name="Slide Number Placeholder 3"/>
          <p:cNvSpPr>
            <a:spLocks noGrp="1"/>
          </p:cNvSpPr>
          <p:nvPr>
            <p:ph type="sldNum" sz="quarter" idx="12"/>
          </p:nvPr>
        </p:nvSpPr>
        <p:spPr/>
        <p:txBody>
          <a:bodyPr/>
          <a:lstStyle/>
          <a:p>
            <a:fld id="{AE88EA90-0C7F-461C-A261-5F2AFA866A12}" type="slidenum">
              <a:rPr lang="en-ZA" smtClean="0"/>
              <a:t>19</a:t>
            </a:fld>
            <a:endParaRPr lang="en-ZA"/>
          </a:p>
        </p:txBody>
      </p:sp>
    </p:spTree>
    <p:extLst>
      <p:ext uri="{BB962C8B-B14F-4D97-AF65-F5344CB8AC3E}">
        <p14:creationId xmlns:p14="http://schemas.microsoft.com/office/powerpoint/2010/main" val="4128892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Introduction: Scene Understanding</a:t>
            </a:r>
            <a:endParaRPr lang="en-ZA" dirty="0"/>
          </a:p>
        </p:txBody>
      </p:sp>
      <p:sp>
        <p:nvSpPr>
          <p:cNvPr id="3" name="Content Placeholder 2"/>
          <p:cNvSpPr>
            <a:spLocks noGrp="1"/>
          </p:cNvSpPr>
          <p:nvPr>
            <p:ph idx="1"/>
          </p:nvPr>
        </p:nvSpPr>
        <p:spPr>
          <a:xfrm>
            <a:off x="1097280" y="1861233"/>
            <a:ext cx="10058400" cy="4023360"/>
          </a:xfrm>
        </p:spPr>
        <p:txBody>
          <a:bodyPr/>
          <a:lstStyle/>
          <a:p>
            <a:pPr>
              <a:buFont typeface="Wingdings" panose="05000000000000000000" pitchFamily="2" charset="2"/>
              <a:buChar char="§"/>
            </a:pPr>
            <a:r>
              <a:rPr lang="en-ZA" dirty="0" smtClean="0"/>
              <a:t> Long-standing goal of Computer Vision</a:t>
            </a:r>
          </a:p>
          <a:p>
            <a:pPr>
              <a:buFont typeface="Wingdings" panose="05000000000000000000" pitchFamily="2" charset="2"/>
              <a:buChar char="§"/>
            </a:pPr>
            <a:r>
              <a:rPr lang="en-ZA" dirty="0"/>
              <a:t> </a:t>
            </a:r>
            <a:r>
              <a:rPr lang="en-ZA" dirty="0" smtClean="0"/>
              <a:t>Encompasses many tasks like object recognition, detection, segmentation and action recognition. </a:t>
            </a:r>
            <a:endParaRPr lang="en-ZA" dirty="0"/>
          </a:p>
        </p:txBody>
      </p:sp>
      <p:pic>
        <p:nvPicPr>
          <p:cNvPr id="1026" name="Picture 2" descr="http://ttic.uchicago.edu/~yaojian/html_images/introfin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729" y="2742290"/>
            <a:ext cx="5099501" cy="34229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6445894"/>
            <a:ext cx="4791075" cy="338554"/>
          </a:xfrm>
          <a:prstGeom prst="rect">
            <a:avLst/>
          </a:prstGeom>
          <a:noFill/>
        </p:spPr>
        <p:txBody>
          <a:bodyPr wrap="square" rtlCol="0">
            <a:spAutoFit/>
          </a:bodyPr>
          <a:lstStyle/>
          <a:p>
            <a:r>
              <a:rPr lang="en-ZA" sz="1600" dirty="0" smtClean="0">
                <a:solidFill>
                  <a:schemeClr val="bg1"/>
                </a:solidFill>
              </a:rPr>
              <a:t>Yao</a:t>
            </a:r>
            <a:r>
              <a:rPr lang="en-ZA" sz="1600" dirty="0">
                <a:solidFill>
                  <a:schemeClr val="bg1"/>
                </a:solidFill>
              </a:rPr>
              <a:t>, </a:t>
            </a:r>
            <a:r>
              <a:rPr lang="en-ZA" sz="1600" dirty="0" err="1" smtClean="0">
                <a:solidFill>
                  <a:schemeClr val="bg1"/>
                </a:solidFill>
              </a:rPr>
              <a:t>Fidler</a:t>
            </a:r>
            <a:r>
              <a:rPr lang="en-ZA" sz="1600" dirty="0" smtClean="0">
                <a:solidFill>
                  <a:schemeClr val="bg1"/>
                </a:solidFill>
              </a:rPr>
              <a:t>, </a:t>
            </a:r>
            <a:r>
              <a:rPr lang="en-ZA" sz="1600" dirty="0" err="1" smtClean="0">
                <a:solidFill>
                  <a:schemeClr val="bg1"/>
                </a:solidFill>
              </a:rPr>
              <a:t>Urtasun</a:t>
            </a:r>
            <a:r>
              <a:rPr lang="en-ZA" sz="1600" dirty="0" smtClean="0">
                <a:solidFill>
                  <a:schemeClr val="bg1"/>
                </a:solidFill>
              </a:rPr>
              <a:t>. </a:t>
            </a:r>
            <a:r>
              <a:rPr lang="en-ZA" sz="1600" i="1" dirty="0" smtClean="0">
                <a:solidFill>
                  <a:schemeClr val="bg1"/>
                </a:solidFill>
              </a:rPr>
              <a:t>CVPR</a:t>
            </a:r>
            <a:r>
              <a:rPr lang="en-ZA" sz="1600" dirty="0" smtClean="0">
                <a:solidFill>
                  <a:schemeClr val="bg1"/>
                </a:solidFill>
              </a:rPr>
              <a:t> 2012.</a:t>
            </a:r>
            <a:endParaRPr lang="en-ZA" sz="1600" dirty="0">
              <a:solidFill>
                <a:schemeClr val="bg1"/>
              </a:solidFill>
            </a:endParaRPr>
          </a:p>
        </p:txBody>
      </p:sp>
      <p:sp>
        <p:nvSpPr>
          <p:cNvPr id="5" name="Slide Number Placeholder 4"/>
          <p:cNvSpPr>
            <a:spLocks noGrp="1"/>
          </p:cNvSpPr>
          <p:nvPr>
            <p:ph type="sldNum" sz="quarter" idx="12"/>
          </p:nvPr>
        </p:nvSpPr>
        <p:spPr/>
        <p:txBody>
          <a:bodyPr/>
          <a:lstStyle/>
          <a:p>
            <a:fld id="{AE88EA90-0C7F-461C-A261-5F2AFA866A12}" type="slidenum">
              <a:rPr lang="en-ZA" smtClean="0"/>
              <a:t>2</a:t>
            </a:fld>
            <a:endParaRPr lang="en-ZA"/>
          </a:p>
        </p:txBody>
      </p:sp>
    </p:spTree>
    <p:extLst>
      <p:ext uri="{BB962C8B-B14F-4D97-AF65-F5344CB8AC3E}">
        <p14:creationId xmlns:p14="http://schemas.microsoft.com/office/powerpoint/2010/main" val="10429942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Material Energy</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ZA" sz="1000" dirty="0" smtClean="0"/>
              </a:p>
              <a:p>
                <a:pPr marL="0" indent="0">
                  <a:buNone/>
                </a:pPr>
                <a14:m>
                  <m:oMathPara xmlns:m="http://schemas.openxmlformats.org/officeDocument/2006/math">
                    <m:oMathParaPr>
                      <m:jc m:val="centerGroup"/>
                    </m:oMathParaPr>
                    <m:oMath xmlns:m="http://schemas.openxmlformats.org/officeDocument/2006/math">
                      <m:sSup>
                        <m:sSupPr>
                          <m:ctrlPr>
                            <a:rPr lang="en-ZA" b="0" i="1" smtClean="0">
                              <a:latin typeface="Cambria Math" panose="02040503050406030204" pitchFamily="18" charset="0"/>
                            </a:rPr>
                          </m:ctrlPr>
                        </m:sSupPr>
                        <m:e>
                          <m:r>
                            <a:rPr lang="en-ZA" b="0" i="1" smtClean="0">
                              <a:latin typeface="Cambria Math" panose="02040503050406030204" pitchFamily="18" charset="0"/>
                            </a:rPr>
                            <m:t>𝐸</m:t>
                          </m:r>
                        </m:e>
                        <m:sup>
                          <m:r>
                            <a:rPr lang="en-ZA" b="0" i="1" smtClean="0">
                              <a:latin typeface="Cambria Math" panose="02040503050406030204" pitchFamily="18" charset="0"/>
                            </a:rPr>
                            <m:t>𝑀</m:t>
                          </m:r>
                        </m:sup>
                      </m:sSup>
                      <m:d>
                        <m:dPr>
                          <m:ctrlPr>
                            <a:rPr lang="en-ZA" b="0" i="1" smtClean="0">
                              <a:latin typeface="Cambria Math" panose="02040503050406030204" pitchFamily="18" charset="0"/>
                            </a:rPr>
                          </m:ctrlPr>
                        </m:dPr>
                        <m:e>
                          <m:r>
                            <a:rPr lang="en-ZA" b="1" i="1" smtClean="0">
                              <a:latin typeface="Cambria Math" panose="02040503050406030204" pitchFamily="18" charset="0"/>
                            </a:rPr>
                            <m:t>𝒎</m:t>
                          </m:r>
                        </m:e>
                        <m:e>
                          <m:r>
                            <a:rPr lang="en-ZA" b="1" i="1" smtClean="0">
                              <a:latin typeface="Cambria Math" panose="02040503050406030204" pitchFamily="18" charset="0"/>
                            </a:rPr>
                            <m:t>𝑰</m:t>
                          </m:r>
                          <m:r>
                            <a:rPr lang="en-ZA" b="1" i="1" smtClean="0">
                              <a:latin typeface="Cambria Math" panose="02040503050406030204" pitchFamily="18" charset="0"/>
                            </a:rPr>
                            <m:t>,</m:t>
                          </m:r>
                          <m:r>
                            <a:rPr lang="en-ZA" b="1" i="1" smtClean="0">
                              <a:latin typeface="Cambria Math" panose="02040503050406030204" pitchFamily="18" charset="0"/>
                            </a:rPr>
                            <m:t>𝑨</m:t>
                          </m:r>
                        </m:e>
                      </m:d>
                      <m:r>
                        <a:rPr lang="en-ZA" b="1" i="1" smtClean="0">
                          <a:latin typeface="Cambria Math" panose="02040503050406030204" pitchFamily="18" charset="0"/>
                        </a:rPr>
                        <m:t>=</m:t>
                      </m:r>
                      <m:nary>
                        <m:naryPr>
                          <m:chr m:val="∑"/>
                          <m:supHide m:val="on"/>
                          <m:ctrlPr>
                            <a:rPr lang="en-ZA" i="1">
                              <a:latin typeface="Cambria Math" panose="02040503050406030204" pitchFamily="18" charset="0"/>
                            </a:rPr>
                          </m:ctrlPr>
                        </m:naryPr>
                        <m:sub>
                          <m:r>
                            <m:rPr>
                              <m:brk m:alnAt="23"/>
                            </m:rPr>
                            <a:rPr lang="en-ZA" i="1">
                              <a:latin typeface="Cambria Math" panose="02040503050406030204" pitchFamily="18" charset="0"/>
                            </a:rPr>
                            <m:t>𝑖</m:t>
                          </m:r>
                          <m:r>
                            <a:rPr lang="en-ZA" i="1">
                              <a:latin typeface="Cambria Math" panose="02040503050406030204" pitchFamily="18" charset="0"/>
                            </a:rPr>
                            <m:t>∈</m:t>
                          </m:r>
                          <m:r>
                            <a:rPr lang="en-ZA" i="1">
                              <a:latin typeface="Cambria Math" panose="02040503050406030204" pitchFamily="18" charset="0"/>
                            </a:rPr>
                            <m:t>𝒱</m:t>
                          </m:r>
                        </m:sub>
                        <m:sup/>
                        <m:e>
                          <m:sSubSup>
                            <m:sSubSupPr>
                              <m:ctrlPr>
                                <a:rPr lang="en-ZA" i="1">
                                  <a:latin typeface="Cambria Math" panose="02040503050406030204" pitchFamily="18" charset="0"/>
                                </a:rPr>
                              </m:ctrlPr>
                            </m:sSubSupPr>
                            <m:e>
                              <m:r>
                                <a:rPr lang="en-ZA" i="1">
                                  <a:latin typeface="Cambria Math" panose="02040503050406030204" pitchFamily="18" charset="0"/>
                                </a:rPr>
                                <m:t>𝛹</m:t>
                              </m:r>
                            </m:e>
                            <m:sub>
                              <m:r>
                                <a:rPr lang="en-ZA" i="1">
                                  <a:latin typeface="Cambria Math" panose="02040503050406030204" pitchFamily="18" charset="0"/>
                                </a:rPr>
                                <m:t>𝑢</m:t>
                              </m:r>
                            </m:sub>
                            <m:sup>
                              <m:r>
                                <a:rPr lang="en-ZA" b="0" i="1" smtClean="0">
                                  <a:latin typeface="Cambria Math" panose="02040503050406030204" pitchFamily="18" charset="0"/>
                                </a:rPr>
                                <m:t>𝑀</m:t>
                              </m:r>
                            </m:sup>
                          </m:sSubSup>
                          <m:d>
                            <m:dPr>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b="0" i="1" smtClean="0">
                                      <a:latin typeface="Cambria Math" panose="02040503050406030204" pitchFamily="18" charset="0"/>
                                    </a:rPr>
                                    <m:t>𝑚</m:t>
                                  </m:r>
                                </m:e>
                                <m:sub>
                                  <m:r>
                                    <a:rPr lang="en-ZA" i="1">
                                      <a:latin typeface="Cambria Math" panose="02040503050406030204" pitchFamily="18" charset="0"/>
                                    </a:rPr>
                                    <m:t>𝑖</m:t>
                                  </m:r>
                                </m:sub>
                              </m:sSub>
                              <m:r>
                                <a:rPr lang="en-ZA">
                                  <a:latin typeface="Cambria Math" panose="02040503050406030204" pitchFamily="18" charset="0"/>
                                </a:rPr>
                                <m:t> </m:t>
                              </m:r>
                            </m:e>
                          </m:d>
                        </m:e>
                      </m:nary>
                    </m:oMath>
                  </m:oMathPara>
                </a14:m>
                <a:endParaRPr lang="en-ZA"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ZA">
                    <a:noFill/>
                  </a:rPr>
                  <a:t> </a:t>
                </a:r>
              </a:p>
            </p:txBody>
          </p:sp>
        </mc:Fallback>
      </mc:AlternateContent>
      <p:pic>
        <p:nvPicPr>
          <p:cNvPr id="16" name="Picture 15"/>
          <p:cNvPicPr>
            <a:picLocks noChangeAspect="1"/>
          </p:cNvPicPr>
          <p:nvPr/>
        </p:nvPicPr>
        <p:blipFill rotWithShape="1">
          <a:blip r:embed="rId4"/>
          <a:srcRect l="2208" r="3593"/>
          <a:stretch/>
        </p:blipFill>
        <p:spPr>
          <a:xfrm>
            <a:off x="9203454" y="842002"/>
            <a:ext cx="2262833" cy="895358"/>
          </a:xfrm>
          <a:prstGeom prst="rect">
            <a:avLst/>
          </a:prstGeom>
          <a:ln>
            <a:noFill/>
          </a:ln>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819" y="3809661"/>
            <a:ext cx="2726481" cy="2380229"/>
          </a:xfrm>
          <a:prstGeom prst="rect">
            <a:avLst/>
          </a:prstGeom>
        </p:spPr>
      </p:pic>
      <p:sp>
        <p:nvSpPr>
          <p:cNvPr id="17" name="TextBox 16"/>
          <p:cNvSpPr txBox="1"/>
          <p:nvPr/>
        </p:nvSpPr>
        <p:spPr>
          <a:xfrm>
            <a:off x="168869" y="3308706"/>
            <a:ext cx="2770380" cy="369332"/>
          </a:xfrm>
          <a:prstGeom prst="rect">
            <a:avLst/>
          </a:prstGeom>
          <a:noFill/>
        </p:spPr>
        <p:txBody>
          <a:bodyPr wrap="square" rtlCol="0">
            <a:spAutoFit/>
          </a:bodyPr>
          <a:lstStyle/>
          <a:p>
            <a:pPr algn="ctr"/>
            <a:r>
              <a:rPr lang="en-ZA" dirty="0" smtClean="0"/>
              <a:t>Input</a:t>
            </a:r>
            <a:endParaRPr lang="en-ZA" dirty="0"/>
          </a:p>
        </p:txBody>
      </p:sp>
      <p:sp>
        <p:nvSpPr>
          <p:cNvPr id="18" name="TextBox 17"/>
          <p:cNvSpPr txBox="1"/>
          <p:nvPr/>
        </p:nvSpPr>
        <p:spPr>
          <a:xfrm>
            <a:off x="3206417" y="3288189"/>
            <a:ext cx="2770380" cy="369332"/>
          </a:xfrm>
          <a:prstGeom prst="rect">
            <a:avLst/>
          </a:prstGeom>
          <a:noFill/>
        </p:spPr>
        <p:txBody>
          <a:bodyPr wrap="square" rtlCol="0">
            <a:spAutoFit/>
          </a:bodyPr>
          <a:lstStyle/>
          <a:p>
            <a:pPr algn="ctr"/>
            <a:r>
              <a:rPr lang="en-ZA" dirty="0" smtClean="0"/>
              <a:t>Unary</a:t>
            </a:r>
            <a:endParaRPr lang="en-ZA" dirty="0"/>
          </a:p>
        </p:txBody>
      </p:sp>
      <p:sp>
        <p:nvSpPr>
          <p:cNvPr id="5" name="Slide Number Placeholder 4"/>
          <p:cNvSpPr>
            <a:spLocks noGrp="1"/>
          </p:cNvSpPr>
          <p:nvPr>
            <p:ph type="sldNum" sz="quarter" idx="12"/>
          </p:nvPr>
        </p:nvSpPr>
        <p:spPr/>
        <p:txBody>
          <a:bodyPr/>
          <a:lstStyle/>
          <a:p>
            <a:fld id="{AE88EA90-0C7F-461C-A261-5F2AFA866A12}" type="slidenum">
              <a:rPr lang="en-ZA" smtClean="0"/>
              <a:t>20</a:t>
            </a:fld>
            <a:endParaRPr lang="en-ZA"/>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52054" y="3796969"/>
            <a:ext cx="2709192" cy="2392921"/>
          </a:xfrm>
          <a:prstGeom prst="rect">
            <a:avLst/>
          </a:prstGeom>
        </p:spPr>
      </p:pic>
    </p:spTree>
    <p:extLst>
      <p:ext uri="{BB962C8B-B14F-4D97-AF65-F5344CB8AC3E}">
        <p14:creationId xmlns:p14="http://schemas.microsoft.com/office/powerpoint/2010/main" val="13472888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Material Energy</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ZA" sz="1000" dirty="0" smtClean="0"/>
              </a:p>
              <a:p>
                <a:pPr marL="0" indent="0">
                  <a:buNone/>
                </a:pPr>
                <a14:m>
                  <m:oMathPara xmlns:m="http://schemas.openxmlformats.org/officeDocument/2006/math">
                    <m:oMathParaPr>
                      <m:jc m:val="centerGroup"/>
                    </m:oMathParaPr>
                    <m:oMath xmlns:m="http://schemas.openxmlformats.org/officeDocument/2006/math">
                      <m:sSup>
                        <m:sSupPr>
                          <m:ctrlPr>
                            <a:rPr lang="en-ZA" b="0" i="1" smtClean="0">
                              <a:latin typeface="Cambria Math" panose="02040503050406030204" pitchFamily="18" charset="0"/>
                            </a:rPr>
                          </m:ctrlPr>
                        </m:sSupPr>
                        <m:e>
                          <m:r>
                            <a:rPr lang="en-ZA" b="0" i="1" smtClean="0">
                              <a:latin typeface="Cambria Math" panose="02040503050406030204" pitchFamily="18" charset="0"/>
                            </a:rPr>
                            <m:t>𝐸</m:t>
                          </m:r>
                        </m:e>
                        <m:sup>
                          <m:r>
                            <a:rPr lang="en-ZA" b="0" i="1" smtClean="0">
                              <a:latin typeface="Cambria Math" panose="02040503050406030204" pitchFamily="18" charset="0"/>
                            </a:rPr>
                            <m:t>𝑀</m:t>
                          </m:r>
                        </m:sup>
                      </m:sSup>
                      <m:d>
                        <m:dPr>
                          <m:ctrlPr>
                            <a:rPr lang="en-ZA" b="0" i="1" smtClean="0">
                              <a:latin typeface="Cambria Math" panose="02040503050406030204" pitchFamily="18" charset="0"/>
                            </a:rPr>
                          </m:ctrlPr>
                        </m:dPr>
                        <m:e>
                          <m:r>
                            <a:rPr lang="en-ZA" b="1" i="1" smtClean="0">
                              <a:latin typeface="Cambria Math" panose="02040503050406030204" pitchFamily="18" charset="0"/>
                            </a:rPr>
                            <m:t>𝒎</m:t>
                          </m:r>
                        </m:e>
                        <m:e>
                          <m:r>
                            <a:rPr lang="en-ZA" b="1" i="1" smtClean="0">
                              <a:latin typeface="Cambria Math" panose="02040503050406030204" pitchFamily="18" charset="0"/>
                            </a:rPr>
                            <m:t>𝑰</m:t>
                          </m:r>
                          <m:r>
                            <a:rPr lang="en-ZA" b="1" i="1" smtClean="0">
                              <a:latin typeface="Cambria Math" panose="02040503050406030204" pitchFamily="18" charset="0"/>
                            </a:rPr>
                            <m:t>,</m:t>
                          </m:r>
                          <m:r>
                            <a:rPr lang="en-ZA" b="1" i="1" smtClean="0">
                              <a:latin typeface="Cambria Math" panose="02040503050406030204" pitchFamily="18" charset="0"/>
                            </a:rPr>
                            <m:t>𝑨</m:t>
                          </m:r>
                        </m:e>
                      </m:d>
                      <m:r>
                        <a:rPr lang="en-ZA" b="1" i="1" smtClean="0">
                          <a:latin typeface="Cambria Math" panose="02040503050406030204" pitchFamily="18" charset="0"/>
                        </a:rPr>
                        <m:t>=</m:t>
                      </m:r>
                      <m:nary>
                        <m:naryPr>
                          <m:chr m:val="∑"/>
                          <m:supHide m:val="on"/>
                          <m:ctrlPr>
                            <a:rPr lang="en-ZA" i="1">
                              <a:latin typeface="Cambria Math" panose="02040503050406030204" pitchFamily="18" charset="0"/>
                            </a:rPr>
                          </m:ctrlPr>
                        </m:naryPr>
                        <m:sub>
                          <m:r>
                            <m:rPr>
                              <m:brk m:alnAt="23"/>
                            </m:rPr>
                            <a:rPr lang="en-ZA" i="1">
                              <a:latin typeface="Cambria Math" panose="02040503050406030204" pitchFamily="18" charset="0"/>
                            </a:rPr>
                            <m:t>𝑖</m:t>
                          </m:r>
                          <m:r>
                            <a:rPr lang="en-ZA" i="1">
                              <a:latin typeface="Cambria Math" panose="02040503050406030204" pitchFamily="18" charset="0"/>
                            </a:rPr>
                            <m:t>∈</m:t>
                          </m:r>
                          <m:r>
                            <a:rPr lang="en-ZA" i="1">
                              <a:latin typeface="Cambria Math" panose="02040503050406030204" pitchFamily="18" charset="0"/>
                            </a:rPr>
                            <m:t>𝒱</m:t>
                          </m:r>
                        </m:sub>
                        <m:sup/>
                        <m:e>
                          <m:sSubSup>
                            <m:sSubSupPr>
                              <m:ctrlPr>
                                <a:rPr lang="en-ZA" i="1">
                                  <a:latin typeface="Cambria Math" panose="02040503050406030204" pitchFamily="18" charset="0"/>
                                </a:rPr>
                              </m:ctrlPr>
                            </m:sSubSupPr>
                            <m:e>
                              <m:r>
                                <a:rPr lang="en-ZA" i="1">
                                  <a:latin typeface="Cambria Math" panose="02040503050406030204" pitchFamily="18" charset="0"/>
                                </a:rPr>
                                <m:t>𝛹</m:t>
                              </m:r>
                            </m:e>
                            <m:sub>
                              <m:r>
                                <a:rPr lang="en-ZA" i="1">
                                  <a:latin typeface="Cambria Math" panose="02040503050406030204" pitchFamily="18" charset="0"/>
                                </a:rPr>
                                <m:t>𝑢</m:t>
                              </m:r>
                            </m:sub>
                            <m:sup>
                              <m:r>
                                <a:rPr lang="en-ZA" b="0" i="1" smtClean="0">
                                  <a:latin typeface="Cambria Math" panose="02040503050406030204" pitchFamily="18" charset="0"/>
                                </a:rPr>
                                <m:t>𝑀</m:t>
                              </m:r>
                            </m:sup>
                          </m:sSubSup>
                          <m:d>
                            <m:dPr>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b="0" i="1" smtClean="0">
                                      <a:latin typeface="Cambria Math" panose="02040503050406030204" pitchFamily="18" charset="0"/>
                                    </a:rPr>
                                    <m:t>𝑚</m:t>
                                  </m:r>
                                </m:e>
                                <m:sub>
                                  <m:r>
                                    <a:rPr lang="en-ZA" i="1">
                                      <a:latin typeface="Cambria Math" panose="02040503050406030204" pitchFamily="18" charset="0"/>
                                    </a:rPr>
                                    <m:t>𝑖</m:t>
                                  </m:r>
                                </m:sub>
                              </m:sSub>
                              <m:r>
                                <a:rPr lang="en-ZA">
                                  <a:latin typeface="Cambria Math" panose="02040503050406030204" pitchFamily="18" charset="0"/>
                                </a:rPr>
                                <m:t> </m:t>
                              </m:r>
                            </m:e>
                          </m:d>
                          <m:r>
                            <a:rPr lang="en-ZA" i="1">
                              <a:latin typeface="Cambria Math" panose="02040503050406030204" pitchFamily="18" charset="0"/>
                            </a:rPr>
                            <m:t>+</m:t>
                          </m:r>
                          <m:nary>
                            <m:naryPr>
                              <m:chr m:val="∑"/>
                              <m:supHide m:val="on"/>
                              <m:ctrlPr>
                                <a:rPr lang="en-ZA" i="1">
                                  <a:latin typeface="Cambria Math" panose="02040503050406030204" pitchFamily="18" charset="0"/>
                                </a:rPr>
                              </m:ctrlPr>
                            </m:naryPr>
                            <m:sub>
                              <m:r>
                                <m:rPr>
                                  <m:brk m:alnAt="23"/>
                                </m:rPr>
                                <a:rPr lang="en-ZA" i="1">
                                  <a:latin typeface="Cambria Math" panose="02040503050406030204" pitchFamily="18" charset="0"/>
                                </a:rPr>
                                <m:t>𝑖</m:t>
                              </m:r>
                              <m:r>
                                <a:rPr lang="en-ZA" i="1">
                                  <a:latin typeface="Cambria Math" panose="02040503050406030204" pitchFamily="18" charset="0"/>
                                </a:rPr>
                                <m:t>&lt;</m:t>
                              </m:r>
                              <m:r>
                                <a:rPr lang="en-ZA" i="1">
                                  <a:latin typeface="Cambria Math" panose="02040503050406030204" pitchFamily="18" charset="0"/>
                                </a:rPr>
                                <m:t>𝑗</m:t>
                              </m:r>
                              <m:r>
                                <a:rPr lang="en-ZA" i="1">
                                  <a:latin typeface="Cambria Math" panose="02040503050406030204" pitchFamily="18" charset="0"/>
                                </a:rPr>
                                <m:t> ∈</m:t>
                              </m:r>
                              <m:r>
                                <a:rPr lang="en-ZA" i="1">
                                  <a:latin typeface="Cambria Math" panose="02040503050406030204" pitchFamily="18" charset="0"/>
                                </a:rPr>
                                <m:t>𝒱</m:t>
                              </m:r>
                            </m:sub>
                            <m:sup/>
                            <m:e>
                              <m:sSubSup>
                                <m:sSubSupPr>
                                  <m:ctrlPr>
                                    <a:rPr lang="en-ZA" i="1">
                                      <a:latin typeface="Cambria Math" panose="02040503050406030204" pitchFamily="18" charset="0"/>
                                    </a:rPr>
                                  </m:ctrlPr>
                                </m:sSubSupPr>
                                <m:e>
                                  <m:r>
                                    <a:rPr lang="en-ZA" i="1">
                                      <a:latin typeface="Cambria Math" panose="02040503050406030204" pitchFamily="18" charset="0"/>
                                    </a:rPr>
                                    <m:t>𝛹</m:t>
                                  </m:r>
                                </m:e>
                                <m:sub>
                                  <m:r>
                                    <a:rPr lang="en-ZA" i="1">
                                      <a:latin typeface="Cambria Math" panose="02040503050406030204" pitchFamily="18" charset="0"/>
                                    </a:rPr>
                                    <m:t>𝑝</m:t>
                                  </m:r>
                                </m:sub>
                                <m:sup>
                                  <m:r>
                                    <a:rPr lang="en-ZA" b="0" i="1" smtClean="0">
                                      <a:latin typeface="Cambria Math" panose="02040503050406030204" pitchFamily="18" charset="0"/>
                                    </a:rPr>
                                    <m:t>𝑀</m:t>
                                  </m:r>
                                </m:sup>
                              </m:sSubSup>
                              <m:d>
                                <m:dPr>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b="0" i="1" smtClean="0">
                                          <a:latin typeface="Cambria Math" panose="02040503050406030204" pitchFamily="18" charset="0"/>
                                        </a:rPr>
                                        <m:t>𝑚</m:t>
                                      </m:r>
                                    </m:e>
                                    <m:sub>
                                      <m:r>
                                        <a:rPr lang="en-ZA" i="1">
                                          <a:latin typeface="Cambria Math" panose="02040503050406030204" pitchFamily="18" charset="0"/>
                                        </a:rPr>
                                        <m:t>𝑖</m:t>
                                      </m:r>
                                    </m:sub>
                                  </m:sSub>
                                  <m:r>
                                    <a:rPr lang="en-ZA">
                                      <a:latin typeface="Cambria Math" panose="02040503050406030204" pitchFamily="18" charset="0"/>
                                    </a:rPr>
                                    <m:t> </m:t>
                                  </m:r>
                                  <m:r>
                                    <a:rPr lang="en-ZA" i="1">
                                      <a:latin typeface="Cambria Math" panose="02040503050406030204" pitchFamily="18" charset="0"/>
                                    </a:rPr>
                                    <m:t>, </m:t>
                                  </m:r>
                                  <m:sSub>
                                    <m:sSubPr>
                                      <m:ctrlPr>
                                        <a:rPr lang="en-ZA" i="1">
                                          <a:latin typeface="Cambria Math" panose="02040503050406030204" pitchFamily="18" charset="0"/>
                                        </a:rPr>
                                      </m:ctrlPr>
                                    </m:sSubPr>
                                    <m:e>
                                      <m:r>
                                        <a:rPr lang="en-ZA" b="0" i="1" smtClean="0">
                                          <a:latin typeface="Cambria Math" panose="02040503050406030204" pitchFamily="18" charset="0"/>
                                        </a:rPr>
                                        <m:t>𝑚</m:t>
                                      </m:r>
                                    </m:e>
                                    <m:sub>
                                      <m:r>
                                        <a:rPr lang="en-ZA" i="1">
                                          <a:latin typeface="Cambria Math" panose="02040503050406030204" pitchFamily="18" charset="0"/>
                                        </a:rPr>
                                        <m:t>𝑗</m:t>
                                      </m:r>
                                    </m:sub>
                                  </m:sSub>
                                </m:e>
                              </m:d>
                            </m:e>
                          </m:nary>
                        </m:e>
                      </m:nary>
                    </m:oMath>
                  </m:oMathPara>
                </a14:m>
                <a:endParaRPr lang="en-ZA"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ZA">
                    <a:noFill/>
                  </a:rPr>
                  <a:t> </a:t>
                </a:r>
              </a:p>
            </p:txBody>
          </p:sp>
        </mc:Fallback>
      </mc:AlternateContent>
      <p:pic>
        <p:nvPicPr>
          <p:cNvPr id="16" name="Picture 15"/>
          <p:cNvPicPr>
            <a:picLocks noChangeAspect="1"/>
          </p:cNvPicPr>
          <p:nvPr/>
        </p:nvPicPr>
        <p:blipFill rotWithShape="1">
          <a:blip r:embed="rId4"/>
          <a:srcRect l="2208" r="3593"/>
          <a:stretch/>
        </p:blipFill>
        <p:spPr>
          <a:xfrm>
            <a:off x="9203454" y="842002"/>
            <a:ext cx="2262833" cy="895358"/>
          </a:xfrm>
          <a:prstGeom prst="rect">
            <a:avLst/>
          </a:prstGeom>
          <a:ln>
            <a:noFill/>
          </a:ln>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819" y="3809661"/>
            <a:ext cx="2726481" cy="2380229"/>
          </a:xfrm>
          <a:prstGeom prst="rect">
            <a:avLst/>
          </a:prstGeom>
        </p:spPr>
      </p:pic>
      <p:sp>
        <p:nvSpPr>
          <p:cNvPr id="17" name="TextBox 16"/>
          <p:cNvSpPr txBox="1"/>
          <p:nvPr/>
        </p:nvSpPr>
        <p:spPr>
          <a:xfrm>
            <a:off x="168869" y="3308706"/>
            <a:ext cx="2770380" cy="369332"/>
          </a:xfrm>
          <a:prstGeom prst="rect">
            <a:avLst/>
          </a:prstGeom>
          <a:noFill/>
        </p:spPr>
        <p:txBody>
          <a:bodyPr wrap="square" rtlCol="0">
            <a:spAutoFit/>
          </a:bodyPr>
          <a:lstStyle/>
          <a:p>
            <a:pPr algn="ctr"/>
            <a:r>
              <a:rPr lang="en-ZA" dirty="0" smtClean="0"/>
              <a:t>Input</a:t>
            </a:r>
            <a:endParaRPr lang="en-ZA" dirty="0"/>
          </a:p>
        </p:txBody>
      </p:sp>
      <p:sp>
        <p:nvSpPr>
          <p:cNvPr id="18" name="TextBox 17"/>
          <p:cNvSpPr txBox="1"/>
          <p:nvPr/>
        </p:nvSpPr>
        <p:spPr>
          <a:xfrm>
            <a:off x="3206417" y="3288189"/>
            <a:ext cx="2770380" cy="369332"/>
          </a:xfrm>
          <a:prstGeom prst="rect">
            <a:avLst/>
          </a:prstGeom>
          <a:noFill/>
        </p:spPr>
        <p:txBody>
          <a:bodyPr wrap="square" rtlCol="0">
            <a:spAutoFit/>
          </a:bodyPr>
          <a:lstStyle/>
          <a:p>
            <a:pPr algn="ctr"/>
            <a:r>
              <a:rPr lang="en-ZA" dirty="0" smtClean="0"/>
              <a:t>Unary</a:t>
            </a:r>
            <a:endParaRPr lang="en-ZA" dirty="0"/>
          </a:p>
        </p:txBody>
      </p:sp>
      <p:sp>
        <p:nvSpPr>
          <p:cNvPr id="19" name="TextBox 18"/>
          <p:cNvSpPr txBox="1"/>
          <p:nvPr/>
        </p:nvSpPr>
        <p:spPr>
          <a:xfrm>
            <a:off x="6034436" y="3308706"/>
            <a:ext cx="2942885" cy="369332"/>
          </a:xfrm>
          <a:prstGeom prst="rect">
            <a:avLst/>
          </a:prstGeom>
          <a:noFill/>
        </p:spPr>
        <p:txBody>
          <a:bodyPr wrap="square" rtlCol="0">
            <a:spAutoFit/>
          </a:bodyPr>
          <a:lstStyle/>
          <a:p>
            <a:pPr algn="ctr"/>
            <a:r>
              <a:rPr lang="en-ZA" dirty="0" smtClean="0"/>
              <a:t>Unary + Pairwise (No Sound)</a:t>
            </a:r>
            <a:endParaRPr lang="en-ZA" dirty="0"/>
          </a:p>
        </p:txBody>
      </p:sp>
      <p:sp>
        <p:nvSpPr>
          <p:cNvPr id="5" name="Slide Number Placeholder 4"/>
          <p:cNvSpPr>
            <a:spLocks noGrp="1"/>
          </p:cNvSpPr>
          <p:nvPr>
            <p:ph type="sldNum" sz="quarter" idx="12"/>
          </p:nvPr>
        </p:nvSpPr>
        <p:spPr/>
        <p:txBody>
          <a:bodyPr/>
          <a:lstStyle/>
          <a:p>
            <a:fld id="{AE88EA90-0C7F-461C-A261-5F2AFA866A12}" type="slidenum">
              <a:rPr lang="en-ZA" smtClean="0"/>
              <a:t>21</a:t>
            </a:fld>
            <a:endParaRPr lang="en-ZA"/>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52054" y="3796969"/>
            <a:ext cx="2709192" cy="2392921"/>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0056" y="3801061"/>
            <a:ext cx="2731643" cy="2384736"/>
          </a:xfrm>
          <a:prstGeom prst="rect">
            <a:avLst/>
          </a:prstGeom>
        </p:spPr>
      </p:pic>
    </p:spTree>
    <p:extLst>
      <p:ext uri="{BB962C8B-B14F-4D97-AF65-F5344CB8AC3E}">
        <p14:creationId xmlns:p14="http://schemas.microsoft.com/office/powerpoint/2010/main" val="901090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Material Energy</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ZA" sz="1000" dirty="0" smtClean="0"/>
              </a:p>
              <a:p>
                <a:pPr marL="0" indent="0">
                  <a:buNone/>
                </a:pPr>
                <a14:m>
                  <m:oMathPara xmlns:m="http://schemas.openxmlformats.org/officeDocument/2006/math">
                    <m:oMathParaPr>
                      <m:jc m:val="centerGroup"/>
                    </m:oMathParaPr>
                    <m:oMath xmlns:m="http://schemas.openxmlformats.org/officeDocument/2006/math">
                      <m:sSup>
                        <m:sSupPr>
                          <m:ctrlPr>
                            <a:rPr lang="en-ZA" b="0" i="1" smtClean="0">
                              <a:latin typeface="Cambria Math" panose="02040503050406030204" pitchFamily="18" charset="0"/>
                            </a:rPr>
                          </m:ctrlPr>
                        </m:sSupPr>
                        <m:e>
                          <m:r>
                            <a:rPr lang="en-ZA" b="0" i="1" smtClean="0">
                              <a:latin typeface="Cambria Math" panose="02040503050406030204" pitchFamily="18" charset="0"/>
                            </a:rPr>
                            <m:t>𝐸</m:t>
                          </m:r>
                        </m:e>
                        <m:sup>
                          <m:r>
                            <a:rPr lang="en-ZA" b="0" i="1" smtClean="0">
                              <a:latin typeface="Cambria Math" panose="02040503050406030204" pitchFamily="18" charset="0"/>
                            </a:rPr>
                            <m:t>𝑀</m:t>
                          </m:r>
                        </m:sup>
                      </m:sSup>
                      <m:d>
                        <m:dPr>
                          <m:ctrlPr>
                            <a:rPr lang="en-ZA" b="0" i="1" smtClean="0">
                              <a:latin typeface="Cambria Math" panose="02040503050406030204" pitchFamily="18" charset="0"/>
                            </a:rPr>
                          </m:ctrlPr>
                        </m:dPr>
                        <m:e>
                          <m:r>
                            <a:rPr lang="en-ZA" b="1" i="1" smtClean="0">
                              <a:latin typeface="Cambria Math" panose="02040503050406030204" pitchFamily="18" charset="0"/>
                            </a:rPr>
                            <m:t>𝒎</m:t>
                          </m:r>
                        </m:e>
                        <m:e>
                          <m:r>
                            <a:rPr lang="en-ZA" b="1" i="1" smtClean="0">
                              <a:latin typeface="Cambria Math" panose="02040503050406030204" pitchFamily="18" charset="0"/>
                            </a:rPr>
                            <m:t>𝑰</m:t>
                          </m:r>
                          <m:r>
                            <a:rPr lang="en-ZA" b="1" i="1" smtClean="0">
                              <a:latin typeface="Cambria Math" panose="02040503050406030204" pitchFamily="18" charset="0"/>
                            </a:rPr>
                            <m:t>,</m:t>
                          </m:r>
                          <m:r>
                            <a:rPr lang="en-ZA" b="1" i="1" smtClean="0">
                              <a:latin typeface="Cambria Math" panose="02040503050406030204" pitchFamily="18" charset="0"/>
                            </a:rPr>
                            <m:t>𝑨</m:t>
                          </m:r>
                        </m:e>
                      </m:d>
                      <m:r>
                        <a:rPr lang="en-ZA" b="1" i="1" smtClean="0">
                          <a:latin typeface="Cambria Math" panose="02040503050406030204" pitchFamily="18" charset="0"/>
                        </a:rPr>
                        <m:t>=</m:t>
                      </m:r>
                      <m:nary>
                        <m:naryPr>
                          <m:chr m:val="∑"/>
                          <m:supHide m:val="on"/>
                          <m:ctrlPr>
                            <a:rPr lang="en-ZA" i="1">
                              <a:latin typeface="Cambria Math" panose="02040503050406030204" pitchFamily="18" charset="0"/>
                            </a:rPr>
                          </m:ctrlPr>
                        </m:naryPr>
                        <m:sub>
                          <m:r>
                            <m:rPr>
                              <m:brk m:alnAt="23"/>
                            </m:rPr>
                            <a:rPr lang="en-ZA" i="1">
                              <a:latin typeface="Cambria Math" panose="02040503050406030204" pitchFamily="18" charset="0"/>
                            </a:rPr>
                            <m:t>𝑖</m:t>
                          </m:r>
                          <m:r>
                            <a:rPr lang="en-ZA" i="1">
                              <a:latin typeface="Cambria Math" panose="02040503050406030204" pitchFamily="18" charset="0"/>
                            </a:rPr>
                            <m:t>∈</m:t>
                          </m:r>
                          <m:r>
                            <a:rPr lang="en-ZA" i="1">
                              <a:latin typeface="Cambria Math" panose="02040503050406030204" pitchFamily="18" charset="0"/>
                            </a:rPr>
                            <m:t>𝒱</m:t>
                          </m:r>
                        </m:sub>
                        <m:sup/>
                        <m:e>
                          <m:sSubSup>
                            <m:sSubSupPr>
                              <m:ctrlPr>
                                <a:rPr lang="en-ZA" i="1">
                                  <a:latin typeface="Cambria Math" panose="02040503050406030204" pitchFamily="18" charset="0"/>
                                </a:rPr>
                              </m:ctrlPr>
                            </m:sSubSupPr>
                            <m:e>
                              <m:r>
                                <a:rPr lang="en-ZA" i="1">
                                  <a:latin typeface="Cambria Math" panose="02040503050406030204" pitchFamily="18" charset="0"/>
                                </a:rPr>
                                <m:t>𝛹</m:t>
                              </m:r>
                            </m:e>
                            <m:sub>
                              <m:r>
                                <a:rPr lang="en-ZA" i="1">
                                  <a:latin typeface="Cambria Math" panose="02040503050406030204" pitchFamily="18" charset="0"/>
                                </a:rPr>
                                <m:t>𝑢</m:t>
                              </m:r>
                            </m:sub>
                            <m:sup>
                              <m:r>
                                <a:rPr lang="en-ZA" b="0" i="1" smtClean="0">
                                  <a:latin typeface="Cambria Math" panose="02040503050406030204" pitchFamily="18" charset="0"/>
                                </a:rPr>
                                <m:t>𝑀</m:t>
                              </m:r>
                            </m:sup>
                          </m:sSubSup>
                          <m:d>
                            <m:dPr>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b="0" i="1" smtClean="0">
                                      <a:latin typeface="Cambria Math" panose="02040503050406030204" pitchFamily="18" charset="0"/>
                                    </a:rPr>
                                    <m:t>𝑚</m:t>
                                  </m:r>
                                </m:e>
                                <m:sub>
                                  <m:r>
                                    <a:rPr lang="en-ZA" i="1">
                                      <a:latin typeface="Cambria Math" panose="02040503050406030204" pitchFamily="18" charset="0"/>
                                    </a:rPr>
                                    <m:t>𝑖</m:t>
                                  </m:r>
                                </m:sub>
                              </m:sSub>
                              <m:r>
                                <a:rPr lang="en-ZA">
                                  <a:latin typeface="Cambria Math" panose="02040503050406030204" pitchFamily="18" charset="0"/>
                                </a:rPr>
                                <m:t> </m:t>
                              </m:r>
                            </m:e>
                          </m:d>
                          <m:r>
                            <a:rPr lang="en-ZA" i="1">
                              <a:latin typeface="Cambria Math" panose="02040503050406030204" pitchFamily="18" charset="0"/>
                            </a:rPr>
                            <m:t>+</m:t>
                          </m:r>
                          <m:nary>
                            <m:naryPr>
                              <m:chr m:val="∑"/>
                              <m:supHide m:val="on"/>
                              <m:ctrlPr>
                                <a:rPr lang="en-ZA" i="1">
                                  <a:latin typeface="Cambria Math" panose="02040503050406030204" pitchFamily="18" charset="0"/>
                                </a:rPr>
                              </m:ctrlPr>
                            </m:naryPr>
                            <m:sub>
                              <m:r>
                                <m:rPr>
                                  <m:brk m:alnAt="23"/>
                                </m:rPr>
                                <a:rPr lang="en-ZA" i="1">
                                  <a:latin typeface="Cambria Math" panose="02040503050406030204" pitchFamily="18" charset="0"/>
                                </a:rPr>
                                <m:t>𝑖</m:t>
                              </m:r>
                              <m:r>
                                <a:rPr lang="en-ZA" i="1">
                                  <a:latin typeface="Cambria Math" panose="02040503050406030204" pitchFamily="18" charset="0"/>
                                </a:rPr>
                                <m:t>&lt;</m:t>
                              </m:r>
                              <m:r>
                                <a:rPr lang="en-ZA" i="1">
                                  <a:latin typeface="Cambria Math" panose="02040503050406030204" pitchFamily="18" charset="0"/>
                                </a:rPr>
                                <m:t>𝑗</m:t>
                              </m:r>
                              <m:r>
                                <a:rPr lang="en-ZA" i="1">
                                  <a:latin typeface="Cambria Math" panose="02040503050406030204" pitchFamily="18" charset="0"/>
                                </a:rPr>
                                <m:t> ∈</m:t>
                              </m:r>
                              <m:r>
                                <a:rPr lang="en-ZA" i="1">
                                  <a:latin typeface="Cambria Math" panose="02040503050406030204" pitchFamily="18" charset="0"/>
                                </a:rPr>
                                <m:t>𝒱</m:t>
                              </m:r>
                            </m:sub>
                            <m:sup/>
                            <m:e>
                              <m:sSubSup>
                                <m:sSubSupPr>
                                  <m:ctrlPr>
                                    <a:rPr lang="en-ZA" i="1">
                                      <a:latin typeface="Cambria Math" panose="02040503050406030204" pitchFamily="18" charset="0"/>
                                    </a:rPr>
                                  </m:ctrlPr>
                                </m:sSubSupPr>
                                <m:e>
                                  <m:r>
                                    <a:rPr lang="en-ZA" i="1">
                                      <a:latin typeface="Cambria Math" panose="02040503050406030204" pitchFamily="18" charset="0"/>
                                    </a:rPr>
                                    <m:t>𝛹</m:t>
                                  </m:r>
                                </m:e>
                                <m:sub>
                                  <m:r>
                                    <a:rPr lang="en-ZA" i="1">
                                      <a:latin typeface="Cambria Math" panose="02040503050406030204" pitchFamily="18" charset="0"/>
                                    </a:rPr>
                                    <m:t>𝑝</m:t>
                                  </m:r>
                                </m:sub>
                                <m:sup>
                                  <m:r>
                                    <a:rPr lang="en-ZA" b="0" i="1" smtClean="0">
                                      <a:latin typeface="Cambria Math" panose="02040503050406030204" pitchFamily="18" charset="0"/>
                                    </a:rPr>
                                    <m:t>𝑀</m:t>
                                  </m:r>
                                </m:sup>
                              </m:sSubSup>
                              <m:d>
                                <m:dPr>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b="0" i="1" smtClean="0">
                                          <a:latin typeface="Cambria Math" panose="02040503050406030204" pitchFamily="18" charset="0"/>
                                        </a:rPr>
                                        <m:t>𝑚</m:t>
                                      </m:r>
                                    </m:e>
                                    <m:sub>
                                      <m:r>
                                        <a:rPr lang="en-ZA" i="1">
                                          <a:latin typeface="Cambria Math" panose="02040503050406030204" pitchFamily="18" charset="0"/>
                                        </a:rPr>
                                        <m:t>𝑖</m:t>
                                      </m:r>
                                    </m:sub>
                                  </m:sSub>
                                  <m:r>
                                    <a:rPr lang="en-ZA">
                                      <a:latin typeface="Cambria Math" panose="02040503050406030204" pitchFamily="18" charset="0"/>
                                    </a:rPr>
                                    <m:t> </m:t>
                                  </m:r>
                                  <m:r>
                                    <a:rPr lang="en-ZA" i="1">
                                      <a:latin typeface="Cambria Math" panose="02040503050406030204" pitchFamily="18" charset="0"/>
                                    </a:rPr>
                                    <m:t>, </m:t>
                                  </m:r>
                                  <m:sSub>
                                    <m:sSubPr>
                                      <m:ctrlPr>
                                        <a:rPr lang="en-ZA" i="1">
                                          <a:latin typeface="Cambria Math" panose="02040503050406030204" pitchFamily="18" charset="0"/>
                                        </a:rPr>
                                      </m:ctrlPr>
                                    </m:sSubPr>
                                    <m:e>
                                      <m:r>
                                        <a:rPr lang="en-ZA" b="0" i="1" smtClean="0">
                                          <a:latin typeface="Cambria Math" panose="02040503050406030204" pitchFamily="18" charset="0"/>
                                        </a:rPr>
                                        <m:t>𝑚</m:t>
                                      </m:r>
                                    </m:e>
                                    <m:sub>
                                      <m:r>
                                        <a:rPr lang="en-ZA" i="1">
                                          <a:latin typeface="Cambria Math" panose="02040503050406030204" pitchFamily="18" charset="0"/>
                                        </a:rPr>
                                        <m:t>𝑗</m:t>
                                      </m:r>
                                    </m:sub>
                                  </m:sSub>
                                </m:e>
                              </m:d>
                            </m:e>
                          </m:nary>
                        </m:e>
                      </m:nary>
                    </m:oMath>
                  </m:oMathPara>
                </a14:m>
                <a:endParaRPr lang="en-ZA"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ZA">
                    <a:noFill/>
                  </a:rPr>
                  <a:t> </a:t>
                </a:r>
              </a:p>
            </p:txBody>
          </p:sp>
        </mc:Fallback>
      </mc:AlternateContent>
      <p:pic>
        <p:nvPicPr>
          <p:cNvPr id="16" name="Picture 15"/>
          <p:cNvPicPr>
            <a:picLocks noChangeAspect="1"/>
          </p:cNvPicPr>
          <p:nvPr/>
        </p:nvPicPr>
        <p:blipFill rotWithShape="1">
          <a:blip r:embed="rId4"/>
          <a:srcRect l="2208" r="3593"/>
          <a:stretch/>
        </p:blipFill>
        <p:spPr>
          <a:xfrm>
            <a:off x="9203454" y="842002"/>
            <a:ext cx="2262833" cy="895358"/>
          </a:xfrm>
          <a:prstGeom prst="rect">
            <a:avLst/>
          </a:prstGeom>
          <a:ln>
            <a:noFill/>
          </a:ln>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819" y="3809661"/>
            <a:ext cx="2726481" cy="2380229"/>
          </a:xfrm>
          <a:prstGeom prst="rect">
            <a:avLst/>
          </a:prstGeom>
        </p:spPr>
      </p:pic>
      <p:sp>
        <p:nvSpPr>
          <p:cNvPr id="17" name="TextBox 16"/>
          <p:cNvSpPr txBox="1"/>
          <p:nvPr/>
        </p:nvSpPr>
        <p:spPr>
          <a:xfrm>
            <a:off x="168869" y="3308706"/>
            <a:ext cx="2770380" cy="369332"/>
          </a:xfrm>
          <a:prstGeom prst="rect">
            <a:avLst/>
          </a:prstGeom>
          <a:noFill/>
        </p:spPr>
        <p:txBody>
          <a:bodyPr wrap="square" rtlCol="0">
            <a:spAutoFit/>
          </a:bodyPr>
          <a:lstStyle/>
          <a:p>
            <a:pPr algn="ctr"/>
            <a:r>
              <a:rPr lang="en-ZA" dirty="0" smtClean="0"/>
              <a:t>Input</a:t>
            </a:r>
            <a:endParaRPr lang="en-ZA" dirty="0"/>
          </a:p>
        </p:txBody>
      </p:sp>
      <p:sp>
        <p:nvSpPr>
          <p:cNvPr id="18" name="TextBox 17"/>
          <p:cNvSpPr txBox="1"/>
          <p:nvPr/>
        </p:nvSpPr>
        <p:spPr>
          <a:xfrm>
            <a:off x="3206417" y="3288189"/>
            <a:ext cx="2770380" cy="369332"/>
          </a:xfrm>
          <a:prstGeom prst="rect">
            <a:avLst/>
          </a:prstGeom>
          <a:noFill/>
        </p:spPr>
        <p:txBody>
          <a:bodyPr wrap="square" rtlCol="0">
            <a:spAutoFit/>
          </a:bodyPr>
          <a:lstStyle/>
          <a:p>
            <a:pPr algn="ctr"/>
            <a:r>
              <a:rPr lang="en-ZA" dirty="0" smtClean="0"/>
              <a:t>Unary</a:t>
            </a:r>
            <a:endParaRPr lang="en-ZA" dirty="0"/>
          </a:p>
        </p:txBody>
      </p:sp>
      <p:sp>
        <p:nvSpPr>
          <p:cNvPr id="19" name="TextBox 18"/>
          <p:cNvSpPr txBox="1"/>
          <p:nvPr/>
        </p:nvSpPr>
        <p:spPr>
          <a:xfrm>
            <a:off x="6034436" y="3308706"/>
            <a:ext cx="2942885" cy="369332"/>
          </a:xfrm>
          <a:prstGeom prst="rect">
            <a:avLst/>
          </a:prstGeom>
          <a:noFill/>
        </p:spPr>
        <p:txBody>
          <a:bodyPr wrap="square" rtlCol="0">
            <a:spAutoFit/>
          </a:bodyPr>
          <a:lstStyle/>
          <a:p>
            <a:pPr algn="ctr"/>
            <a:r>
              <a:rPr lang="en-ZA" dirty="0" smtClean="0"/>
              <a:t>Unary + Pairwise (No Sound)</a:t>
            </a:r>
            <a:endParaRPr lang="en-ZA" dirty="0"/>
          </a:p>
        </p:txBody>
      </p:sp>
      <p:sp>
        <p:nvSpPr>
          <p:cNvPr id="20" name="TextBox 19"/>
          <p:cNvSpPr txBox="1"/>
          <p:nvPr/>
        </p:nvSpPr>
        <p:spPr>
          <a:xfrm>
            <a:off x="8920561" y="3312711"/>
            <a:ext cx="3099368" cy="369332"/>
          </a:xfrm>
          <a:prstGeom prst="rect">
            <a:avLst/>
          </a:prstGeom>
          <a:noFill/>
        </p:spPr>
        <p:txBody>
          <a:bodyPr wrap="square" rtlCol="0">
            <a:spAutoFit/>
          </a:bodyPr>
          <a:lstStyle/>
          <a:p>
            <a:pPr algn="ctr"/>
            <a:r>
              <a:rPr lang="en-ZA" dirty="0" smtClean="0"/>
              <a:t>Unary + Pairwise (With Sound)</a:t>
            </a:r>
            <a:endParaRPr lang="en-ZA" dirty="0"/>
          </a:p>
        </p:txBody>
      </p:sp>
      <p:sp>
        <p:nvSpPr>
          <p:cNvPr id="5" name="Slide Number Placeholder 4"/>
          <p:cNvSpPr>
            <a:spLocks noGrp="1"/>
          </p:cNvSpPr>
          <p:nvPr>
            <p:ph type="sldNum" sz="quarter" idx="12"/>
          </p:nvPr>
        </p:nvSpPr>
        <p:spPr/>
        <p:txBody>
          <a:bodyPr/>
          <a:lstStyle/>
          <a:p>
            <a:fld id="{AE88EA90-0C7F-461C-A261-5F2AFA866A12}" type="slidenum">
              <a:rPr lang="en-ZA" smtClean="0"/>
              <a:t>22</a:t>
            </a:fld>
            <a:endParaRPr lang="en-ZA"/>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19741" y="3789397"/>
            <a:ext cx="2701008" cy="235799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52054" y="3796969"/>
            <a:ext cx="2709192" cy="2392921"/>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40056" y="3801061"/>
            <a:ext cx="2731643" cy="2384736"/>
          </a:xfrm>
          <a:prstGeom prst="rect">
            <a:avLst/>
          </a:prstGeom>
        </p:spPr>
      </p:pic>
      <p:sp>
        <p:nvSpPr>
          <p:cNvPr id="8" name="Parallelogram 7"/>
          <p:cNvSpPr/>
          <p:nvPr/>
        </p:nvSpPr>
        <p:spPr>
          <a:xfrm>
            <a:off x="9359900" y="5994400"/>
            <a:ext cx="304800" cy="152988"/>
          </a:xfrm>
          <a:prstGeom prst="parallelogram">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Parallelogram 20"/>
          <p:cNvSpPr/>
          <p:nvPr/>
        </p:nvSpPr>
        <p:spPr>
          <a:xfrm>
            <a:off x="10927061" y="4897889"/>
            <a:ext cx="215919" cy="80511"/>
          </a:xfrm>
          <a:prstGeom prst="parallelogram">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Parallelogram 21"/>
          <p:cNvSpPr/>
          <p:nvPr/>
        </p:nvSpPr>
        <p:spPr>
          <a:xfrm>
            <a:off x="11154063" y="5121464"/>
            <a:ext cx="215919" cy="80511"/>
          </a:xfrm>
          <a:prstGeom prst="parallelogram">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Parallelogram 22"/>
          <p:cNvSpPr/>
          <p:nvPr/>
        </p:nvSpPr>
        <p:spPr>
          <a:xfrm flipH="1">
            <a:off x="9119741" y="5346700"/>
            <a:ext cx="240159" cy="139700"/>
          </a:xfrm>
          <a:prstGeom prst="parallelogram">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1799859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Material Energy</a:t>
            </a:r>
            <a:endParaRPr lang="en-ZA" dirty="0"/>
          </a:p>
        </p:txBody>
      </p:sp>
      <p:pic>
        <p:nvPicPr>
          <p:cNvPr id="16" name="Picture 15"/>
          <p:cNvPicPr>
            <a:picLocks noChangeAspect="1"/>
          </p:cNvPicPr>
          <p:nvPr/>
        </p:nvPicPr>
        <p:blipFill rotWithShape="1">
          <a:blip r:embed="rId3"/>
          <a:srcRect l="2208" r="3593"/>
          <a:stretch/>
        </p:blipFill>
        <p:spPr>
          <a:xfrm>
            <a:off x="9203454" y="842002"/>
            <a:ext cx="2262833" cy="895358"/>
          </a:xfrm>
          <a:prstGeom prst="rect">
            <a:avLst/>
          </a:prstGeom>
          <a:ln>
            <a:no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463" y="4220362"/>
            <a:ext cx="2219237" cy="1937403"/>
          </a:xfrm>
          <a:prstGeom prst="rect">
            <a:avLst/>
          </a:prstGeom>
        </p:spPr>
      </p:pic>
      <p:sp>
        <p:nvSpPr>
          <p:cNvPr id="17" name="TextBox 16"/>
          <p:cNvSpPr txBox="1"/>
          <p:nvPr/>
        </p:nvSpPr>
        <p:spPr>
          <a:xfrm>
            <a:off x="0" y="3826469"/>
            <a:ext cx="2650559" cy="369332"/>
          </a:xfrm>
          <a:prstGeom prst="rect">
            <a:avLst/>
          </a:prstGeom>
          <a:noFill/>
        </p:spPr>
        <p:txBody>
          <a:bodyPr wrap="square" rtlCol="0">
            <a:spAutoFit/>
          </a:bodyPr>
          <a:lstStyle/>
          <a:p>
            <a:pPr algn="ctr"/>
            <a:r>
              <a:rPr lang="en-ZA" dirty="0" smtClean="0"/>
              <a:t>Input</a:t>
            </a:r>
            <a:endParaRPr lang="en-ZA" dirty="0"/>
          </a:p>
        </p:txBody>
      </p:sp>
      <p:sp>
        <p:nvSpPr>
          <p:cNvPr id="19" name="TextBox 18"/>
          <p:cNvSpPr txBox="1"/>
          <p:nvPr/>
        </p:nvSpPr>
        <p:spPr>
          <a:xfrm>
            <a:off x="3630987" y="3574031"/>
            <a:ext cx="4340007" cy="646331"/>
          </a:xfrm>
          <a:prstGeom prst="rect">
            <a:avLst/>
          </a:prstGeom>
          <a:noFill/>
        </p:spPr>
        <p:txBody>
          <a:bodyPr wrap="square" rtlCol="0">
            <a:spAutoFit/>
          </a:bodyPr>
          <a:lstStyle/>
          <a:p>
            <a:pPr algn="ctr"/>
            <a:r>
              <a:rPr lang="en-ZA" dirty="0" smtClean="0"/>
              <a:t>Unary + Pairwise (With Sound, but without Uniform Distribution)</a:t>
            </a:r>
            <a:endParaRPr lang="en-ZA" dirty="0"/>
          </a:p>
        </p:txBody>
      </p:sp>
      <p:sp>
        <p:nvSpPr>
          <p:cNvPr id="20" name="TextBox 19"/>
          <p:cNvSpPr txBox="1"/>
          <p:nvPr/>
        </p:nvSpPr>
        <p:spPr>
          <a:xfrm>
            <a:off x="8379659" y="3574031"/>
            <a:ext cx="3603171" cy="646331"/>
          </a:xfrm>
          <a:prstGeom prst="rect">
            <a:avLst/>
          </a:prstGeom>
          <a:noFill/>
        </p:spPr>
        <p:txBody>
          <a:bodyPr wrap="square" rtlCol="0">
            <a:spAutoFit/>
          </a:bodyPr>
          <a:lstStyle/>
          <a:p>
            <a:pPr algn="ctr"/>
            <a:r>
              <a:rPr lang="en-ZA" dirty="0" smtClean="0"/>
              <a:t>Unary + Pairwise (With Sound and Uniform Distribution)</a:t>
            </a:r>
            <a:endParaRPr lang="en-ZA" dirty="0"/>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066800" y="1971761"/>
                <a:ext cx="10058400" cy="1461314"/>
              </a:xfrm>
            </p:spPr>
            <p:txBody>
              <a:bodyPr/>
              <a:lstStyle/>
              <a:p>
                <a:pPr marL="0" indent="0">
                  <a:buNone/>
                </a:pPr>
                <a14:m>
                  <m:oMathPara xmlns:m="http://schemas.openxmlformats.org/officeDocument/2006/math">
                    <m:oMathParaPr>
                      <m:jc m:val="centerGroup"/>
                    </m:oMathParaPr>
                    <m:oMath xmlns:m="http://schemas.openxmlformats.org/officeDocument/2006/math">
                      <m:sSubSup>
                        <m:sSubSupPr>
                          <m:ctrlPr>
                            <a:rPr lang="en-ZA" i="1" smtClean="0">
                              <a:latin typeface="Cambria Math" panose="02040503050406030204" pitchFamily="18" charset="0"/>
                            </a:rPr>
                          </m:ctrlPr>
                        </m:sSubSupPr>
                        <m:e>
                          <m:r>
                            <m:rPr>
                              <m:sty m:val="p"/>
                            </m:rPr>
                            <a:rPr lang="en-ZA">
                              <a:latin typeface="Cambria Math" panose="02040503050406030204" pitchFamily="18" charset="0"/>
                            </a:rPr>
                            <m:t>Ψ</m:t>
                          </m:r>
                        </m:e>
                        <m:sub>
                          <m:r>
                            <a:rPr lang="en-ZA">
                              <a:latin typeface="Cambria Math" panose="02040503050406030204" pitchFamily="18" charset="0"/>
                            </a:rPr>
                            <m:t>𝑢</m:t>
                          </m:r>
                        </m:sub>
                        <m:sup>
                          <m:r>
                            <a:rPr lang="en-ZA">
                              <a:latin typeface="Cambria Math" panose="02040503050406030204" pitchFamily="18" charset="0"/>
                            </a:rPr>
                            <m:t>𝑀</m:t>
                          </m:r>
                        </m:sup>
                      </m:sSubSup>
                      <m:d>
                        <m:dPr>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a:latin typeface="Cambria Math" panose="02040503050406030204" pitchFamily="18" charset="0"/>
                                </a:rPr>
                                <m:t>𝑚</m:t>
                              </m:r>
                            </m:e>
                            <m:sub>
                              <m:r>
                                <a:rPr lang="en-ZA">
                                  <a:latin typeface="Cambria Math" panose="02040503050406030204" pitchFamily="18" charset="0"/>
                                </a:rPr>
                                <m:t>𝑖</m:t>
                              </m:r>
                            </m:sub>
                          </m:sSub>
                        </m:e>
                      </m:d>
                      <m:r>
                        <a:rPr lang="en-ZA">
                          <a:latin typeface="Cambria Math" panose="02040503050406030204" pitchFamily="18" charset="0"/>
                        </a:rPr>
                        <m:t>= </m:t>
                      </m:r>
                      <m:d>
                        <m:dPr>
                          <m:begChr m:val="{"/>
                          <m:endChr m:val=""/>
                          <m:ctrlPr>
                            <a:rPr lang="en-ZA" i="1">
                              <a:latin typeface="Cambria Math" panose="02040503050406030204" pitchFamily="18" charset="0"/>
                            </a:rPr>
                          </m:ctrlPr>
                        </m:dPr>
                        <m:e>
                          <m:eqArr>
                            <m:eqArrPr>
                              <m:ctrlPr>
                                <a:rPr lang="en-ZA" i="1">
                                  <a:latin typeface="Cambria Math" panose="02040503050406030204" pitchFamily="18" charset="0"/>
                                </a:rPr>
                              </m:ctrlPr>
                            </m:eqArrPr>
                            <m:e>
                              <m:r>
                                <a:rPr lang="en-ZA">
                                  <a:latin typeface="Cambria Math" panose="02040503050406030204" pitchFamily="18" charset="0"/>
                                </a:rPr>
                                <m:t>−</m:t>
                              </m:r>
                              <m:func>
                                <m:funcPr>
                                  <m:ctrlPr>
                                    <a:rPr lang="en-ZA" i="1">
                                      <a:latin typeface="Cambria Math" panose="02040503050406030204" pitchFamily="18" charset="0"/>
                                    </a:rPr>
                                  </m:ctrlPr>
                                </m:funcPr>
                                <m:fName>
                                  <m:r>
                                    <m:rPr>
                                      <m:sty m:val="p"/>
                                    </m:rPr>
                                    <a:rPr lang="en-ZA">
                                      <a:latin typeface="Cambria Math" panose="02040503050406030204" pitchFamily="18" charset="0"/>
                                    </a:rPr>
                                    <m:t>ln</m:t>
                                  </m:r>
                                </m:fName>
                                <m:e>
                                  <m:d>
                                    <m:dPr>
                                      <m:begChr m:val="["/>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a:latin typeface="Cambria Math" panose="02040503050406030204" pitchFamily="18" charset="0"/>
                                            </a:rPr>
                                            <m:t>𝑤</m:t>
                                          </m:r>
                                        </m:e>
                                        <m:sub>
                                          <m:r>
                                            <a:rPr lang="en-ZA">
                                              <a:latin typeface="Cambria Math" panose="02040503050406030204" pitchFamily="18" charset="0"/>
                                            </a:rPr>
                                            <m:t>𝑎𝑣</m:t>
                                          </m:r>
                                        </m:sub>
                                      </m:sSub>
                                      <m:r>
                                        <a:rPr lang="en-ZA">
                                          <a:latin typeface="Cambria Math" panose="02040503050406030204" pitchFamily="18" charset="0"/>
                                        </a:rPr>
                                        <m:t>𝑝</m:t>
                                      </m:r>
                                      <m:d>
                                        <m:dPr>
                                          <m:endChr m:val="|"/>
                                          <m:ctrlPr>
                                            <a:rPr lang="en-ZA" i="1">
                                              <a:latin typeface="Cambria Math" panose="02040503050406030204" pitchFamily="18" charset="0"/>
                                            </a:rPr>
                                          </m:ctrlPr>
                                        </m:dPr>
                                        <m:e>
                                          <m:r>
                                            <a:rPr lang="en-ZA">
                                              <a:latin typeface="Cambria Math" panose="02040503050406030204" pitchFamily="18" charset="0"/>
                                            </a:rPr>
                                            <m:t>𝑚</m:t>
                                          </m:r>
                                          <m:r>
                                            <a:rPr lang="en-ZA">
                                              <a:latin typeface="Cambria Math" panose="02040503050406030204" pitchFamily="18" charset="0"/>
                                            </a:rPr>
                                            <m:t> </m:t>
                                          </m:r>
                                        </m:e>
                                      </m:d>
                                      <m:r>
                                        <a:rPr lang="en-ZA">
                                          <a:latin typeface="Cambria Math" panose="02040503050406030204" pitchFamily="18" charset="0"/>
                                        </a:rPr>
                                        <m:t>𝑰</m:t>
                                      </m:r>
                                    </m:e>
                                  </m:d>
                                </m:e>
                              </m:func>
                              <m:r>
                                <a:rPr lang="en-ZA">
                                  <a:latin typeface="Cambria Math" panose="02040503050406030204" pitchFamily="18" charset="0"/>
                                </a:rPr>
                                <m:t>+</m:t>
                              </m:r>
                              <m:d>
                                <m:dPr>
                                  <m:ctrlPr>
                                    <a:rPr lang="en-ZA" i="1">
                                      <a:latin typeface="Cambria Math" panose="02040503050406030204" pitchFamily="18" charset="0"/>
                                    </a:rPr>
                                  </m:ctrlPr>
                                </m:dPr>
                                <m:e>
                                  <m:r>
                                    <a:rPr lang="en-ZA">
                                      <a:latin typeface="Cambria Math" panose="02040503050406030204" pitchFamily="18" charset="0"/>
                                    </a:rPr>
                                    <m:t>1 −</m:t>
                                  </m:r>
                                  <m:sSub>
                                    <m:sSubPr>
                                      <m:ctrlPr>
                                        <a:rPr lang="en-ZA" i="1">
                                          <a:latin typeface="Cambria Math" panose="02040503050406030204" pitchFamily="18" charset="0"/>
                                        </a:rPr>
                                      </m:ctrlPr>
                                    </m:sSubPr>
                                    <m:e>
                                      <m:r>
                                        <a:rPr lang="en-ZA">
                                          <a:latin typeface="Cambria Math" panose="02040503050406030204" pitchFamily="18" charset="0"/>
                                        </a:rPr>
                                        <m:t>𝑤</m:t>
                                      </m:r>
                                    </m:e>
                                    <m:sub>
                                      <m:r>
                                        <a:rPr lang="en-ZA">
                                          <a:latin typeface="Cambria Math" panose="02040503050406030204" pitchFamily="18" charset="0"/>
                                        </a:rPr>
                                        <m:t>𝑎𝑣</m:t>
                                      </m:r>
                                    </m:sub>
                                  </m:sSub>
                                </m:e>
                              </m:d>
                              <m:r>
                                <a:rPr lang="en-ZA">
                                  <a:latin typeface="Cambria Math" panose="02040503050406030204" pitchFamily="18" charset="0"/>
                                </a:rPr>
                                <m:t>𝑝</m:t>
                              </m:r>
                              <m:d>
                                <m:dPr>
                                  <m:endChr m:val="|"/>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a:latin typeface="Cambria Math" panose="02040503050406030204" pitchFamily="18" charset="0"/>
                                        </a:rPr>
                                        <m:t>𝑚</m:t>
                                      </m:r>
                                    </m:e>
                                    <m:sub>
                                      <m:r>
                                        <a:rPr lang="en-ZA">
                                          <a:latin typeface="Cambria Math" panose="02040503050406030204" pitchFamily="18" charset="0"/>
                                        </a:rPr>
                                        <m:t>𝑖</m:t>
                                      </m:r>
                                    </m:sub>
                                  </m:sSub>
                                  <m:r>
                                    <a:rPr lang="en-ZA">
                                      <a:latin typeface="Cambria Math" panose="02040503050406030204" pitchFamily="18" charset="0"/>
                                    </a:rPr>
                                    <m:t> </m:t>
                                  </m:r>
                                </m:e>
                              </m:d>
                              <m:r>
                                <a:rPr lang="en-ZA">
                                  <a:latin typeface="Cambria Math" panose="02040503050406030204" pitchFamily="18" charset="0"/>
                                </a:rPr>
                                <m:t> </m:t>
                              </m:r>
                              <m:r>
                                <a:rPr lang="en-ZA">
                                  <a:latin typeface="Cambria Math" panose="02040503050406030204" pitchFamily="18" charset="0"/>
                                </a:rPr>
                                <m:t>𝑨</m:t>
                              </m:r>
                              <m:r>
                                <a:rPr lang="en-ZA">
                                  <a:latin typeface="Cambria Math" panose="02040503050406030204" pitchFamily="18" charset="0"/>
                                </a:rPr>
                                <m:t>)] </m:t>
                              </m:r>
                            </m:e>
                            <m:e>
                              <m:r>
                                <a:rPr lang="en-ZA">
                                  <a:latin typeface="Cambria Math" panose="02040503050406030204" pitchFamily="18" charset="0"/>
                                </a:rPr>
                                <m:t>−</m:t>
                              </m:r>
                              <m:func>
                                <m:funcPr>
                                  <m:ctrlPr>
                                    <a:rPr lang="en-ZA" i="1">
                                      <a:latin typeface="Cambria Math" panose="02040503050406030204" pitchFamily="18" charset="0"/>
                                    </a:rPr>
                                  </m:ctrlPr>
                                </m:funcPr>
                                <m:fName>
                                  <m:r>
                                    <m:rPr>
                                      <m:sty m:val="p"/>
                                    </m:rPr>
                                    <a:rPr lang="en-ZA">
                                      <a:latin typeface="Cambria Math" panose="02040503050406030204" pitchFamily="18" charset="0"/>
                                    </a:rPr>
                                    <m:t>ln</m:t>
                                  </m:r>
                                </m:fName>
                                <m:e>
                                  <m:d>
                                    <m:dPr>
                                      <m:begChr m:val="["/>
                                      <m:endChr m:val="]"/>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a:latin typeface="Cambria Math" panose="02040503050406030204" pitchFamily="18" charset="0"/>
                                            </a:rPr>
                                            <m:t>𝑤</m:t>
                                          </m:r>
                                        </m:e>
                                        <m:sub>
                                          <m:r>
                                            <a:rPr lang="en-ZA" b="0" i="1" smtClean="0">
                                              <a:latin typeface="Cambria Math" panose="02040503050406030204" pitchFamily="18" charset="0"/>
                                            </a:rPr>
                                            <m:t>𝑎</m:t>
                                          </m:r>
                                          <m:r>
                                            <a:rPr lang="en-ZA">
                                              <a:latin typeface="Cambria Math" panose="02040503050406030204" pitchFamily="18" charset="0"/>
                                            </a:rPr>
                                            <m:t>𝑣</m:t>
                                          </m:r>
                                        </m:sub>
                                      </m:sSub>
                                      <m:r>
                                        <a:rPr lang="en-ZA">
                                          <a:latin typeface="Cambria Math" panose="02040503050406030204" pitchFamily="18" charset="0"/>
                                        </a:rPr>
                                        <m:t>𝑝</m:t>
                                      </m:r>
                                      <m:d>
                                        <m:dPr>
                                          <m:endChr m:val="|"/>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a:latin typeface="Cambria Math" panose="02040503050406030204" pitchFamily="18" charset="0"/>
                                                </a:rPr>
                                                <m:t>𝑚</m:t>
                                              </m:r>
                                            </m:e>
                                            <m:sub>
                                              <m:r>
                                                <a:rPr lang="en-ZA">
                                                  <a:latin typeface="Cambria Math" panose="02040503050406030204" pitchFamily="18" charset="0"/>
                                                </a:rPr>
                                                <m:t>𝑖</m:t>
                                              </m:r>
                                            </m:sub>
                                          </m:sSub>
                                        </m:e>
                                      </m:d>
                                      <m:r>
                                        <a:rPr lang="en-ZA">
                                          <a:latin typeface="Cambria Math" panose="02040503050406030204" pitchFamily="18" charset="0"/>
                                        </a:rPr>
                                        <m:t>𝑰</m:t>
                                      </m:r>
                                      <m:r>
                                        <a:rPr lang="en-ZA">
                                          <a:latin typeface="Cambria Math" panose="02040503050406030204" pitchFamily="18" charset="0"/>
                                        </a:rPr>
                                        <m:t>)+</m:t>
                                      </m:r>
                                    </m:e>
                                  </m:d>
                                  <m:d>
                                    <m:dPr>
                                      <m:ctrlPr>
                                        <a:rPr lang="en-ZA" i="1">
                                          <a:latin typeface="Cambria Math" panose="02040503050406030204" pitchFamily="18" charset="0"/>
                                        </a:rPr>
                                      </m:ctrlPr>
                                    </m:dPr>
                                    <m:e>
                                      <m:r>
                                        <a:rPr lang="en-ZA">
                                          <a:latin typeface="Cambria Math" panose="02040503050406030204" pitchFamily="18" charset="0"/>
                                        </a:rPr>
                                        <m:t>1−</m:t>
                                      </m:r>
                                      <m:sSub>
                                        <m:sSubPr>
                                          <m:ctrlPr>
                                            <a:rPr lang="en-ZA" i="1">
                                              <a:latin typeface="Cambria Math" panose="02040503050406030204" pitchFamily="18" charset="0"/>
                                            </a:rPr>
                                          </m:ctrlPr>
                                        </m:sSubPr>
                                        <m:e>
                                          <m:r>
                                            <a:rPr lang="en-ZA">
                                              <a:latin typeface="Cambria Math" panose="02040503050406030204" pitchFamily="18" charset="0"/>
                                            </a:rPr>
                                            <m:t>𝑤</m:t>
                                          </m:r>
                                        </m:e>
                                        <m:sub>
                                          <m:r>
                                            <a:rPr lang="en-ZA">
                                              <a:latin typeface="Cambria Math" panose="02040503050406030204" pitchFamily="18" charset="0"/>
                                            </a:rPr>
                                            <m:t>𝑎𝑣</m:t>
                                          </m:r>
                                        </m:sub>
                                      </m:sSub>
                                    </m:e>
                                  </m:d>
                                  <m:r>
                                    <a:rPr lang="en-ZA">
                                      <a:latin typeface="Cambria Math" panose="02040503050406030204" pitchFamily="18" charset="0"/>
                                    </a:rPr>
                                    <m:t>𝑈</m:t>
                                  </m:r>
                                </m:e>
                              </m:func>
                            </m:e>
                          </m:eqArr>
                        </m:e>
                      </m:d>
                      <m:r>
                        <a:rPr lang="en-ZA">
                          <a:latin typeface="Cambria Math" panose="02040503050406030204" pitchFamily="18" charset="0"/>
                        </a:rPr>
                        <m:t>   </m:t>
                      </m:r>
                      <m:f>
                        <m:fPr>
                          <m:type m:val="noBar"/>
                          <m:ctrlPr>
                            <a:rPr lang="en-ZA" i="1">
                              <a:latin typeface="Cambria Math" panose="02040503050406030204" pitchFamily="18" charset="0"/>
                            </a:rPr>
                          </m:ctrlPr>
                        </m:fPr>
                        <m:num>
                          <m:r>
                            <m:rPr>
                              <m:nor/>
                            </m:rPr>
                            <a:rPr lang="en-ZA">
                              <a:latin typeface="Calibri" panose="020F0502020204030204" pitchFamily="34" charset="0"/>
                            </a:rPr>
                            <m:t>if</m:t>
                          </m:r>
                          <m:r>
                            <m:rPr>
                              <m:nor/>
                            </m:rPr>
                            <a:rPr lang="en-ZA">
                              <a:latin typeface="Calibri" panose="020F0502020204030204" pitchFamily="34" charset="0"/>
                            </a:rPr>
                            <m:t> </m:t>
                          </m:r>
                          <m:r>
                            <m:rPr>
                              <m:nor/>
                            </m:rPr>
                            <a:rPr lang="en-ZA">
                              <a:latin typeface="Calibri" panose="020F0502020204030204" pitchFamily="34" charset="0"/>
                            </a:rPr>
                            <m:t>audio</m:t>
                          </m:r>
                          <m:r>
                            <m:rPr>
                              <m:nor/>
                            </m:rPr>
                            <a:rPr lang="en-ZA">
                              <a:latin typeface="Calibri" panose="020F0502020204030204" pitchFamily="34" charset="0"/>
                            </a:rPr>
                            <m:t> </m:t>
                          </m:r>
                          <m:r>
                            <m:rPr>
                              <m:nor/>
                            </m:rPr>
                            <a:rPr lang="en-ZA">
                              <a:latin typeface="Calibri" panose="020F0502020204030204" pitchFamily="34" charset="0"/>
                            </a:rPr>
                            <m:t>data</m:t>
                          </m:r>
                          <m:r>
                            <m:rPr>
                              <m:nor/>
                            </m:rPr>
                            <a:rPr lang="en-ZA">
                              <a:latin typeface="Calibri" panose="020F0502020204030204" pitchFamily="34" charset="0"/>
                            </a:rPr>
                            <m:t> </m:t>
                          </m:r>
                          <m:r>
                            <m:rPr>
                              <m:nor/>
                            </m:rPr>
                            <a:rPr lang="en-ZA">
                              <a:latin typeface="Calibri" panose="020F0502020204030204" pitchFamily="34" charset="0"/>
                            </a:rPr>
                            <m:t>is</m:t>
                          </m:r>
                          <m:r>
                            <m:rPr>
                              <m:nor/>
                            </m:rPr>
                            <a:rPr lang="en-ZA">
                              <a:latin typeface="Calibri" panose="020F0502020204030204" pitchFamily="34" charset="0"/>
                            </a:rPr>
                            <m:t> </m:t>
                          </m:r>
                          <m:r>
                            <m:rPr>
                              <m:nor/>
                            </m:rPr>
                            <a:rPr lang="en-ZA">
                              <a:latin typeface="Calibri" panose="020F0502020204030204" pitchFamily="34" charset="0"/>
                            </a:rPr>
                            <m:t>present</m:t>
                          </m:r>
                        </m:num>
                        <m:den>
                          <m:r>
                            <m:rPr>
                              <m:nor/>
                            </m:rPr>
                            <a:rPr lang="en-ZA">
                              <a:latin typeface="Calibri" panose="020F0502020204030204" pitchFamily="34" charset="0"/>
                            </a:rPr>
                            <m:t>otherwise</m:t>
                          </m:r>
                        </m:den>
                      </m:f>
                    </m:oMath>
                  </m:oMathPara>
                </a14:m>
                <a:endParaRPr lang="en-ZA" baseline="30000" dirty="0" smtClean="0"/>
              </a:p>
              <a:p>
                <a:pPr>
                  <a:buFont typeface="Wingdings" panose="05000000000000000000" pitchFamily="2" charset="2"/>
                  <a:buChar char="§"/>
                </a:pPr>
                <a:r>
                  <a:rPr lang="en-ZA" dirty="0" smtClean="0"/>
                  <a:t> Uniform distribution can ameliorate overconfident and incorrect predictions made by the visual uniform classifier.</a:t>
                </a:r>
                <a:endParaRPr lang="en-ZA" baseline="300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066800" y="1971761"/>
                <a:ext cx="10058400" cy="1461314"/>
              </a:xfrm>
              <a:blipFill rotWithShape="0">
                <a:blip r:embed="rId6"/>
                <a:stretch>
                  <a:fillRect l="-1455" r="-1636" b="-5417"/>
                </a:stretch>
              </a:blipFill>
            </p:spPr>
            <p:txBody>
              <a:bodyPr/>
              <a:lstStyle/>
              <a:p>
                <a:r>
                  <a:rPr lang="en-ZA">
                    <a:noFill/>
                  </a:rPr>
                  <a:t> </a:t>
                </a:r>
              </a:p>
            </p:txBody>
          </p:sp>
        </mc:Fallback>
      </mc:AlternateContent>
      <p:sp>
        <p:nvSpPr>
          <p:cNvPr id="3" name="Slide Number Placeholder 2"/>
          <p:cNvSpPr>
            <a:spLocks noGrp="1"/>
          </p:cNvSpPr>
          <p:nvPr>
            <p:ph type="sldNum" sz="quarter" idx="12"/>
          </p:nvPr>
        </p:nvSpPr>
        <p:spPr/>
        <p:txBody>
          <a:bodyPr/>
          <a:lstStyle/>
          <a:p>
            <a:fld id="{AE88EA90-0C7F-461C-A261-5F2AFA866A12}" type="slidenum">
              <a:rPr lang="en-ZA" smtClean="0"/>
              <a:t>23</a:t>
            </a:fld>
            <a:endParaRPr lang="en-ZA"/>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49281" y="4181347"/>
            <a:ext cx="2263928" cy="1976418"/>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7306" y="4195801"/>
            <a:ext cx="2247370" cy="1961964"/>
          </a:xfrm>
          <a:prstGeom prst="rect">
            <a:avLst/>
          </a:prstGeom>
        </p:spPr>
      </p:pic>
    </p:spTree>
    <p:extLst>
      <p:ext uri="{BB962C8B-B14F-4D97-AF65-F5344CB8AC3E}">
        <p14:creationId xmlns:p14="http://schemas.microsoft.com/office/powerpoint/2010/main" val="9976243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Joint Energy</a:t>
            </a:r>
            <a:endParaRPr lang="en-Z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endParaRPr lang="en-ZA" sz="2400" dirty="0" smtClean="0"/>
              </a:p>
              <a:p>
                <a:pPr marL="0" indent="0">
                  <a:buNone/>
                </a:pPr>
                <a14:m>
                  <m:oMathPara xmlns:m="http://schemas.openxmlformats.org/officeDocument/2006/math">
                    <m:oMathParaPr>
                      <m:jc m:val="centerGroup"/>
                    </m:oMathParaPr>
                    <m:oMath xmlns:m="http://schemas.openxmlformats.org/officeDocument/2006/math">
                      <m:sSup>
                        <m:sSupPr>
                          <m:ctrlPr>
                            <a:rPr lang="en-ZA" sz="2400" b="0" i="1" smtClean="0">
                              <a:latin typeface="Cambria Math" panose="02040503050406030204" pitchFamily="18" charset="0"/>
                            </a:rPr>
                          </m:ctrlPr>
                        </m:sSupPr>
                        <m:e>
                          <m:r>
                            <a:rPr lang="en-ZA" sz="2400" b="0" i="1" smtClean="0">
                              <a:latin typeface="Cambria Math" panose="02040503050406030204" pitchFamily="18" charset="0"/>
                            </a:rPr>
                            <m:t>𝐸</m:t>
                          </m:r>
                        </m:e>
                        <m:sup>
                          <m:r>
                            <a:rPr lang="en-ZA" sz="2400" b="0" i="1" smtClean="0">
                              <a:latin typeface="Cambria Math" panose="02040503050406030204" pitchFamily="18" charset="0"/>
                            </a:rPr>
                            <m:t>𝐽</m:t>
                          </m:r>
                        </m:sup>
                      </m:sSup>
                      <m:d>
                        <m:dPr>
                          <m:ctrlPr>
                            <a:rPr lang="en-ZA" sz="2400" b="0" i="1" smtClean="0">
                              <a:latin typeface="Cambria Math" panose="02040503050406030204" pitchFamily="18" charset="0"/>
                            </a:rPr>
                          </m:ctrlPr>
                        </m:dPr>
                        <m:e>
                          <m:r>
                            <a:rPr lang="en-ZA" sz="2400" b="1" i="1" smtClean="0">
                              <a:latin typeface="Cambria Math" panose="02040503050406030204" pitchFamily="18" charset="0"/>
                            </a:rPr>
                            <m:t>𝒐</m:t>
                          </m:r>
                          <m:r>
                            <a:rPr lang="en-ZA" sz="2400" b="1" i="1" smtClean="0">
                              <a:latin typeface="Cambria Math" panose="02040503050406030204" pitchFamily="18" charset="0"/>
                            </a:rPr>
                            <m:t>,</m:t>
                          </m:r>
                          <m:r>
                            <a:rPr lang="en-ZA" sz="2400" b="1" i="1" smtClean="0">
                              <a:latin typeface="Cambria Math" panose="02040503050406030204" pitchFamily="18" charset="0"/>
                            </a:rPr>
                            <m:t>𝒎</m:t>
                          </m:r>
                        </m:e>
                        <m:e>
                          <m:r>
                            <a:rPr lang="en-ZA" sz="2400" b="1" i="1" smtClean="0">
                              <a:latin typeface="Cambria Math" panose="02040503050406030204" pitchFamily="18" charset="0"/>
                            </a:rPr>
                            <m:t>𝑰</m:t>
                          </m:r>
                          <m:r>
                            <a:rPr lang="en-ZA" sz="2400" b="1" i="1" smtClean="0">
                              <a:latin typeface="Cambria Math" panose="02040503050406030204" pitchFamily="18" charset="0"/>
                            </a:rPr>
                            <m:t>,</m:t>
                          </m:r>
                          <m:r>
                            <a:rPr lang="en-ZA" sz="2400" b="1" i="1" smtClean="0">
                              <a:latin typeface="Cambria Math" panose="02040503050406030204" pitchFamily="18" charset="0"/>
                            </a:rPr>
                            <m:t>𝑨</m:t>
                          </m:r>
                        </m:e>
                      </m:d>
                      <m:r>
                        <a:rPr lang="en-ZA" sz="2400" b="1" i="1" smtClean="0">
                          <a:latin typeface="Cambria Math" panose="02040503050406030204" pitchFamily="18" charset="0"/>
                        </a:rPr>
                        <m:t>=</m:t>
                      </m:r>
                      <m:nary>
                        <m:naryPr>
                          <m:chr m:val="∑"/>
                          <m:supHide m:val="on"/>
                          <m:ctrlPr>
                            <a:rPr lang="en-ZA" sz="2400" i="1">
                              <a:latin typeface="Cambria Math" panose="02040503050406030204" pitchFamily="18" charset="0"/>
                            </a:rPr>
                          </m:ctrlPr>
                        </m:naryPr>
                        <m:sub>
                          <m:r>
                            <m:rPr>
                              <m:brk m:alnAt="23"/>
                            </m:rPr>
                            <a:rPr lang="en-ZA" sz="2400" i="1">
                              <a:latin typeface="Cambria Math" panose="02040503050406030204" pitchFamily="18" charset="0"/>
                            </a:rPr>
                            <m:t>𝑖</m:t>
                          </m:r>
                          <m:r>
                            <a:rPr lang="en-ZA" sz="2400" i="1">
                              <a:latin typeface="Cambria Math" panose="02040503050406030204" pitchFamily="18" charset="0"/>
                            </a:rPr>
                            <m:t>∈</m:t>
                          </m:r>
                          <m:r>
                            <a:rPr lang="en-ZA" sz="2400" i="1">
                              <a:latin typeface="Cambria Math" panose="02040503050406030204" pitchFamily="18" charset="0"/>
                            </a:rPr>
                            <m:t>𝒱</m:t>
                          </m:r>
                        </m:sub>
                        <m:sup/>
                        <m:e>
                          <m:sSubSup>
                            <m:sSubSupPr>
                              <m:ctrlPr>
                                <a:rPr lang="en-ZA" sz="2400" i="1">
                                  <a:latin typeface="Cambria Math" panose="02040503050406030204" pitchFamily="18" charset="0"/>
                                </a:rPr>
                              </m:ctrlPr>
                            </m:sSubSupPr>
                            <m:e>
                              <m:r>
                                <a:rPr lang="en-ZA" sz="2400" i="1">
                                  <a:latin typeface="Cambria Math" panose="02040503050406030204" pitchFamily="18" charset="0"/>
                                </a:rPr>
                                <m:t>𝛹</m:t>
                              </m:r>
                            </m:e>
                            <m:sub>
                              <m:r>
                                <a:rPr lang="en-ZA" sz="2400" b="0" i="1" smtClean="0">
                                  <a:latin typeface="Cambria Math" panose="02040503050406030204" pitchFamily="18" charset="0"/>
                                </a:rPr>
                                <m:t>𝑝</m:t>
                              </m:r>
                            </m:sub>
                            <m:sup>
                              <m:r>
                                <a:rPr lang="en-ZA" sz="2400" b="0" i="1" smtClean="0">
                                  <a:latin typeface="Cambria Math" panose="02040503050406030204" pitchFamily="18" charset="0"/>
                                </a:rPr>
                                <m:t>𝐽</m:t>
                              </m:r>
                            </m:sup>
                          </m:sSubSup>
                          <m:d>
                            <m:dPr>
                              <m:ctrlPr>
                                <a:rPr lang="en-ZA" sz="2400" i="1">
                                  <a:latin typeface="Cambria Math" panose="02040503050406030204" pitchFamily="18" charset="0"/>
                                </a:rPr>
                              </m:ctrlPr>
                            </m:dPr>
                            <m:e>
                              <m:sSub>
                                <m:sSubPr>
                                  <m:ctrlPr>
                                    <a:rPr lang="en-ZA" sz="2400" b="0" i="1" smtClean="0">
                                      <a:latin typeface="Cambria Math" panose="02040503050406030204" pitchFamily="18" charset="0"/>
                                    </a:rPr>
                                  </m:ctrlPr>
                                </m:sSubPr>
                                <m:e>
                                  <m:r>
                                    <a:rPr lang="en-ZA" sz="2400" i="1" smtClean="0">
                                      <a:latin typeface="Cambria Math" panose="02040503050406030204" pitchFamily="18" charset="0"/>
                                    </a:rPr>
                                    <m:t>𝑜</m:t>
                                  </m:r>
                                </m:e>
                                <m:sub>
                                  <m:r>
                                    <a:rPr lang="en-ZA" sz="2400" b="0" i="1" smtClean="0">
                                      <a:latin typeface="Cambria Math" panose="02040503050406030204" pitchFamily="18" charset="0"/>
                                    </a:rPr>
                                    <m:t>𝑖</m:t>
                                  </m:r>
                                </m:sub>
                              </m:sSub>
                              <m:r>
                                <a:rPr lang="en-ZA" sz="2400" b="0" i="1" smtClean="0">
                                  <a:latin typeface="Cambria Math" panose="02040503050406030204" pitchFamily="18" charset="0"/>
                                </a:rPr>
                                <m:t>,</m:t>
                              </m:r>
                              <m:sSub>
                                <m:sSubPr>
                                  <m:ctrlPr>
                                    <a:rPr lang="en-ZA" sz="2400" b="0" i="1" smtClean="0">
                                      <a:latin typeface="Cambria Math" panose="02040503050406030204" pitchFamily="18" charset="0"/>
                                    </a:rPr>
                                  </m:ctrlPr>
                                </m:sSubPr>
                                <m:e>
                                  <m:r>
                                    <a:rPr lang="en-ZA" sz="2400" b="0" i="1" smtClean="0">
                                      <a:latin typeface="Cambria Math" panose="02040503050406030204" pitchFamily="18" charset="0"/>
                                    </a:rPr>
                                    <m:t>𝑚</m:t>
                                  </m:r>
                                </m:e>
                                <m:sub>
                                  <m:r>
                                    <a:rPr lang="en-ZA" sz="2400" b="0" i="1" smtClean="0">
                                      <a:latin typeface="Cambria Math" panose="02040503050406030204" pitchFamily="18" charset="0"/>
                                    </a:rPr>
                                    <m:t>𝑖</m:t>
                                  </m:r>
                                </m:sub>
                              </m:sSub>
                            </m:e>
                          </m:d>
                        </m:e>
                      </m:nary>
                    </m:oMath>
                  </m:oMathPara>
                </a14:m>
                <a:endParaRPr lang="en-ZA" sz="2400" dirty="0" smtClean="0"/>
              </a:p>
              <a:p>
                <a:pPr marL="0" indent="0">
                  <a:buNone/>
                </a:pPr>
                <a14:m>
                  <m:oMathPara xmlns:m="http://schemas.openxmlformats.org/officeDocument/2006/math">
                    <m:oMathParaPr>
                      <m:jc m:val="centerGroup"/>
                    </m:oMathParaPr>
                    <m:oMath xmlns:m="http://schemas.openxmlformats.org/officeDocument/2006/math">
                      <m:sSubSup>
                        <m:sSubSupPr>
                          <m:ctrlPr>
                            <a:rPr lang="en-ZA" sz="2400" i="1">
                              <a:latin typeface="Cambria Math" panose="02040503050406030204" pitchFamily="18" charset="0"/>
                            </a:rPr>
                          </m:ctrlPr>
                        </m:sSubSupPr>
                        <m:e>
                          <m:r>
                            <a:rPr lang="en-ZA" sz="2400" i="1">
                              <a:latin typeface="Cambria Math" panose="02040503050406030204" pitchFamily="18" charset="0"/>
                            </a:rPr>
                            <m:t>𝛹</m:t>
                          </m:r>
                        </m:e>
                        <m:sub>
                          <m:r>
                            <a:rPr lang="en-ZA" sz="2400" i="1">
                              <a:latin typeface="Cambria Math" panose="02040503050406030204" pitchFamily="18" charset="0"/>
                            </a:rPr>
                            <m:t>𝑝</m:t>
                          </m:r>
                        </m:sub>
                        <m:sup>
                          <m:r>
                            <a:rPr lang="en-ZA" sz="2400" i="1">
                              <a:latin typeface="Cambria Math" panose="02040503050406030204" pitchFamily="18" charset="0"/>
                            </a:rPr>
                            <m:t>𝐽</m:t>
                          </m:r>
                        </m:sup>
                      </m:sSubSup>
                      <m:d>
                        <m:dPr>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i="1">
                                  <a:latin typeface="Cambria Math" panose="02040503050406030204" pitchFamily="18" charset="0"/>
                                </a:rPr>
                                <m:t>𝑜</m:t>
                              </m:r>
                            </m:e>
                            <m:sub>
                              <m:r>
                                <a:rPr lang="en-ZA" sz="2400" i="1">
                                  <a:latin typeface="Cambria Math" panose="02040503050406030204" pitchFamily="18" charset="0"/>
                                </a:rPr>
                                <m:t>𝑖</m:t>
                              </m:r>
                            </m:sub>
                          </m:sSub>
                          <m:r>
                            <a:rPr lang="en-ZA" sz="2400" i="1">
                              <a:latin typeface="Cambria Math" panose="02040503050406030204" pitchFamily="18" charset="0"/>
                            </a:rPr>
                            <m:t>,</m:t>
                          </m:r>
                          <m:sSub>
                            <m:sSubPr>
                              <m:ctrlPr>
                                <a:rPr lang="en-ZA" sz="2400" i="1">
                                  <a:latin typeface="Cambria Math" panose="02040503050406030204" pitchFamily="18" charset="0"/>
                                </a:rPr>
                              </m:ctrlPr>
                            </m:sSubPr>
                            <m:e>
                              <m:r>
                                <a:rPr lang="en-ZA" sz="2400" i="1">
                                  <a:latin typeface="Cambria Math" panose="02040503050406030204" pitchFamily="18" charset="0"/>
                                </a:rPr>
                                <m:t>𝑚</m:t>
                              </m:r>
                            </m:e>
                            <m:sub>
                              <m:r>
                                <a:rPr lang="en-ZA" sz="2400" i="1">
                                  <a:latin typeface="Cambria Math" panose="02040503050406030204" pitchFamily="18" charset="0"/>
                                </a:rPr>
                                <m:t>𝑖</m:t>
                              </m:r>
                            </m:sub>
                          </m:sSub>
                        </m:e>
                      </m:d>
                      <m:r>
                        <a:rPr lang="en-ZA" sz="2400" b="0" i="1" smtClean="0">
                          <a:latin typeface="Cambria Math" panose="02040503050406030204" pitchFamily="18" charset="0"/>
                        </a:rPr>
                        <m:t>=−</m:t>
                      </m:r>
                      <m:sSub>
                        <m:sSubPr>
                          <m:ctrlPr>
                            <a:rPr lang="en-ZA" sz="2400" b="0" i="1" smtClean="0">
                              <a:latin typeface="Cambria Math" panose="02040503050406030204" pitchFamily="18" charset="0"/>
                            </a:rPr>
                          </m:ctrlPr>
                        </m:sSubPr>
                        <m:e>
                          <m:r>
                            <a:rPr lang="en-ZA" sz="2400" b="0" i="1" smtClean="0">
                              <a:latin typeface="Cambria Math" panose="02040503050406030204" pitchFamily="18" charset="0"/>
                            </a:rPr>
                            <m:t>𝑤</m:t>
                          </m:r>
                        </m:e>
                        <m:sub>
                          <m:r>
                            <a:rPr lang="en-ZA" sz="2400" b="0" i="1" smtClean="0">
                              <a:latin typeface="Cambria Math" panose="02040503050406030204" pitchFamily="18" charset="0"/>
                            </a:rPr>
                            <m:t>𝑚𝑜</m:t>
                          </m:r>
                        </m:sub>
                      </m:sSub>
                      <m:r>
                        <m:rPr>
                          <m:sty m:val="p"/>
                        </m:rPr>
                        <a:rPr lang="en-ZA" sz="2400" b="0" i="0" smtClean="0">
                          <a:latin typeface="Cambria Math" panose="02040503050406030204" pitchFamily="18" charset="0"/>
                        </a:rPr>
                        <m:t>ln</m:t>
                      </m:r>
                      <m:r>
                        <a:rPr lang="en-ZA" sz="2400" b="0" i="1" smtClean="0">
                          <a:latin typeface="Cambria Math" panose="02040503050406030204" pitchFamily="18" charset="0"/>
                        </a:rPr>
                        <m:t>⁡[</m:t>
                      </m:r>
                      <m:r>
                        <a:rPr lang="en-ZA" sz="2400" b="0" i="1" smtClean="0">
                          <a:latin typeface="Cambria Math" panose="02040503050406030204" pitchFamily="18" charset="0"/>
                        </a:rPr>
                        <m:t>𝑝</m:t>
                      </m:r>
                      <m:d>
                        <m:dPr>
                          <m:endChr m:val="|"/>
                          <m:ctrlPr>
                            <a:rPr lang="en-ZA" sz="2400" b="0" i="1" smtClean="0">
                              <a:latin typeface="Cambria Math" panose="02040503050406030204" pitchFamily="18" charset="0"/>
                            </a:rPr>
                          </m:ctrlPr>
                        </m:dPr>
                        <m:e>
                          <m:sSub>
                            <m:sSubPr>
                              <m:ctrlPr>
                                <a:rPr lang="en-ZA" sz="2400" b="0" i="1" smtClean="0">
                                  <a:latin typeface="Cambria Math" panose="02040503050406030204" pitchFamily="18" charset="0"/>
                                </a:rPr>
                              </m:ctrlPr>
                            </m:sSubPr>
                            <m:e>
                              <m:r>
                                <a:rPr lang="en-ZA" sz="2400" b="0" i="1" smtClean="0">
                                  <a:latin typeface="Cambria Math" panose="02040503050406030204" pitchFamily="18" charset="0"/>
                                </a:rPr>
                                <m:t>𝑜</m:t>
                              </m:r>
                            </m:e>
                            <m:sub>
                              <m:r>
                                <a:rPr lang="en-ZA" sz="2400" b="0" i="1" smtClean="0">
                                  <a:latin typeface="Cambria Math" panose="02040503050406030204" pitchFamily="18" charset="0"/>
                                </a:rPr>
                                <m:t>𝑖</m:t>
                              </m:r>
                            </m:sub>
                          </m:sSub>
                          <m:r>
                            <a:rPr lang="en-ZA" sz="2400" b="0" i="1" smtClean="0">
                              <a:latin typeface="Cambria Math" panose="02040503050406030204" pitchFamily="18" charset="0"/>
                            </a:rPr>
                            <m:t> </m:t>
                          </m:r>
                        </m:e>
                      </m:d>
                      <m:sSub>
                        <m:sSubPr>
                          <m:ctrlPr>
                            <a:rPr lang="en-ZA" sz="2400" b="0" i="1" smtClean="0">
                              <a:latin typeface="Cambria Math" panose="02040503050406030204" pitchFamily="18" charset="0"/>
                            </a:rPr>
                          </m:ctrlPr>
                        </m:sSubPr>
                        <m:e>
                          <m:r>
                            <a:rPr lang="en-ZA" sz="2400" b="0" i="1" smtClean="0">
                              <a:latin typeface="Cambria Math" panose="02040503050406030204" pitchFamily="18" charset="0"/>
                            </a:rPr>
                            <m:t>𝑚</m:t>
                          </m:r>
                        </m:e>
                        <m:sub>
                          <m:r>
                            <a:rPr lang="en-ZA" sz="2400" b="0" i="1" smtClean="0">
                              <a:latin typeface="Cambria Math" panose="02040503050406030204" pitchFamily="18" charset="0"/>
                            </a:rPr>
                            <m:t>𝑖</m:t>
                          </m:r>
                        </m:sub>
                      </m:sSub>
                      <m:r>
                        <a:rPr lang="en-ZA" sz="2400" b="0" i="1" smtClean="0">
                          <a:latin typeface="Cambria Math" panose="02040503050406030204" pitchFamily="18" charset="0"/>
                        </a:rPr>
                        <m:t>)] −</m:t>
                      </m:r>
                      <m:sSub>
                        <m:sSubPr>
                          <m:ctrlPr>
                            <a:rPr lang="en-ZA" sz="2400" i="1">
                              <a:latin typeface="Cambria Math" panose="02040503050406030204" pitchFamily="18" charset="0"/>
                            </a:rPr>
                          </m:ctrlPr>
                        </m:sSubPr>
                        <m:e>
                          <m:r>
                            <a:rPr lang="en-ZA" sz="2400" i="1">
                              <a:latin typeface="Cambria Math" panose="02040503050406030204" pitchFamily="18" charset="0"/>
                            </a:rPr>
                            <m:t>𝑤</m:t>
                          </m:r>
                        </m:e>
                        <m:sub>
                          <m:r>
                            <a:rPr lang="en-ZA" sz="2400" i="1">
                              <a:latin typeface="Cambria Math" panose="02040503050406030204" pitchFamily="18" charset="0"/>
                            </a:rPr>
                            <m:t>𝑜</m:t>
                          </m:r>
                          <m:r>
                            <a:rPr lang="en-ZA" sz="2400" b="0" i="1" smtClean="0">
                              <a:latin typeface="Cambria Math" panose="02040503050406030204" pitchFamily="18" charset="0"/>
                            </a:rPr>
                            <m:t>𝑚</m:t>
                          </m:r>
                        </m:sub>
                      </m:sSub>
                      <m:r>
                        <m:rPr>
                          <m:sty m:val="p"/>
                        </m:rPr>
                        <a:rPr lang="en-ZA" sz="2400">
                          <a:latin typeface="Cambria Math" panose="02040503050406030204" pitchFamily="18" charset="0"/>
                        </a:rPr>
                        <m:t>ln</m:t>
                      </m:r>
                      <m:r>
                        <a:rPr lang="en-ZA" sz="2400" i="1">
                          <a:latin typeface="Cambria Math" panose="02040503050406030204" pitchFamily="18" charset="0"/>
                        </a:rPr>
                        <m:t>⁡[</m:t>
                      </m:r>
                      <m:r>
                        <a:rPr lang="en-ZA" sz="2400" i="1">
                          <a:latin typeface="Cambria Math" panose="02040503050406030204" pitchFamily="18" charset="0"/>
                        </a:rPr>
                        <m:t>𝑝</m:t>
                      </m:r>
                      <m:d>
                        <m:dPr>
                          <m:endChr m:val="|"/>
                          <m:ctrlPr>
                            <a:rPr lang="en-ZA" sz="2400" i="1">
                              <a:latin typeface="Cambria Math" panose="02040503050406030204" pitchFamily="18" charset="0"/>
                            </a:rPr>
                          </m:ctrlPr>
                        </m:dPr>
                        <m:e>
                          <m:sSub>
                            <m:sSubPr>
                              <m:ctrlPr>
                                <a:rPr lang="en-ZA" sz="2400" i="1">
                                  <a:latin typeface="Cambria Math" panose="02040503050406030204" pitchFamily="18" charset="0"/>
                                </a:rPr>
                              </m:ctrlPr>
                            </m:sSubPr>
                            <m:e>
                              <m:r>
                                <a:rPr lang="en-ZA" sz="2400" b="0" i="1" smtClean="0">
                                  <a:latin typeface="Cambria Math" panose="02040503050406030204" pitchFamily="18" charset="0"/>
                                </a:rPr>
                                <m:t>𝑚</m:t>
                              </m:r>
                            </m:e>
                            <m:sub>
                              <m:r>
                                <a:rPr lang="en-ZA" sz="2400" i="1">
                                  <a:latin typeface="Cambria Math" panose="02040503050406030204" pitchFamily="18" charset="0"/>
                                </a:rPr>
                                <m:t>𝑖</m:t>
                              </m:r>
                            </m:sub>
                          </m:sSub>
                          <m:r>
                            <a:rPr lang="en-ZA" sz="2400" i="1">
                              <a:latin typeface="Cambria Math" panose="02040503050406030204" pitchFamily="18" charset="0"/>
                            </a:rPr>
                            <m:t> </m:t>
                          </m:r>
                        </m:e>
                      </m:d>
                      <m:sSub>
                        <m:sSubPr>
                          <m:ctrlPr>
                            <a:rPr lang="en-ZA" sz="2400" i="1">
                              <a:latin typeface="Cambria Math" panose="02040503050406030204" pitchFamily="18" charset="0"/>
                            </a:rPr>
                          </m:ctrlPr>
                        </m:sSubPr>
                        <m:e>
                          <m:r>
                            <a:rPr lang="en-ZA" sz="2400" b="0" i="1" smtClean="0">
                              <a:latin typeface="Cambria Math" panose="02040503050406030204" pitchFamily="18" charset="0"/>
                            </a:rPr>
                            <m:t>𝑜</m:t>
                          </m:r>
                        </m:e>
                        <m:sub>
                          <m:r>
                            <a:rPr lang="en-ZA" sz="2400" i="1">
                              <a:latin typeface="Cambria Math" panose="02040503050406030204" pitchFamily="18" charset="0"/>
                            </a:rPr>
                            <m:t>𝑖</m:t>
                          </m:r>
                        </m:sub>
                      </m:sSub>
                      <m:r>
                        <a:rPr lang="en-ZA" sz="2400" i="1">
                          <a:latin typeface="Cambria Math" panose="02040503050406030204" pitchFamily="18" charset="0"/>
                        </a:rPr>
                        <m:t>)]</m:t>
                      </m:r>
                    </m:oMath>
                  </m:oMathPara>
                </a14:m>
                <a:endParaRPr lang="en-ZA" sz="2400" dirty="0" smtClean="0"/>
              </a:p>
              <a:p>
                <a:pPr marL="0" indent="0">
                  <a:buNone/>
                </a:pPr>
                <a:endParaRPr lang="en-ZA"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ZA">
                    <a:noFill/>
                  </a:rPr>
                  <a:t> </a:t>
                </a:r>
              </a:p>
            </p:txBody>
          </p:sp>
        </mc:Fallback>
      </mc:AlternateContent>
      <p:pic>
        <p:nvPicPr>
          <p:cNvPr id="16" name="Picture 15"/>
          <p:cNvPicPr>
            <a:picLocks noChangeAspect="1"/>
          </p:cNvPicPr>
          <p:nvPr/>
        </p:nvPicPr>
        <p:blipFill rotWithShape="1">
          <a:blip r:embed="rId4"/>
          <a:srcRect l="2208" r="3593"/>
          <a:stretch/>
        </p:blipFill>
        <p:spPr>
          <a:xfrm>
            <a:off x="9203454" y="842002"/>
            <a:ext cx="2262833" cy="895358"/>
          </a:xfrm>
          <a:prstGeom prst="rect">
            <a:avLst/>
          </a:prstGeom>
          <a:ln>
            <a:noFill/>
          </a:ln>
        </p:spPr>
      </p:pic>
      <p:sp>
        <p:nvSpPr>
          <p:cNvPr id="10" name="Left Brace 9"/>
          <p:cNvSpPr/>
          <p:nvPr/>
        </p:nvSpPr>
        <p:spPr>
          <a:xfrm rot="16200000">
            <a:off x="6030778" y="2877923"/>
            <a:ext cx="164646" cy="14302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11" name="TextBox 10"/>
          <p:cNvSpPr txBox="1"/>
          <p:nvPr/>
        </p:nvSpPr>
        <p:spPr>
          <a:xfrm>
            <a:off x="5100184" y="3699870"/>
            <a:ext cx="2025833" cy="584775"/>
          </a:xfrm>
          <a:prstGeom prst="rect">
            <a:avLst/>
          </a:prstGeom>
          <a:noFill/>
        </p:spPr>
        <p:txBody>
          <a:bodyPr wrap="square" rtlCol="0">
            <a:spAutoFit/>
          </a:bodyPr>
          <a:lstStyle/>
          <a:p>
            <a:pPr algn="ctr"/>
            <a:r>
              <a:rPr lang="en-ZA" sz="1600" dirty="0" smtClean="0"/>
              <a:t>Cost from material to objects</a:t>
            </a:r>
            <a:endParaRPr lang="en-ZA" sz="1600" dirty="0"/>
          </a:p>
        </p:txBody>
      </p:sp>
      <p:sp>
        <p:nvSpPr>
          <p:cNvPr id="17" name="TextBox 16"/>
          <p:cNvSpPr txBox="1"/>
          <p:nvPr/>
        </p:nvSpPr>
        <p:spPr>
          <a:xfrm>
            <a:off x="7792585" y="3678582"/>
            <a:ext cx="2025833" cy="584775"/>
          </a:xfrm>
          <a:prstGeom prst="rect">
            <a:avLst/>
          </a:prstGeom>
          <a:noFill/>
        </p:spPr>
        <p:txBody>
          <a:bodyPr wrap="square" rtlCol="0">
            <a:spAutoFit/>
          </a:bodyPr>
          <a:lstStyle/>
          <a:p>
            <a:pPr algn="ctr"/>
            <a:r>
              <a:rPr lang="en-ZA" sz="1600" dirty="0" smtClean="0"/>
              <a:t>Cost from object to materials</a:t>
            </a:r>
            <a:endParaRPr lang="en-ZA" sz="1600" dirty="0"/>
          </a:p>
        </p:txBody>
      </p:sp>
      <p:sp>
        <p:nvSpPr>
          <p:cNvPr id="18" name="Left Brace 17"/>
          <p:cNvSpPr/>
          <p:nvPr/>
        </p:nvSpPr>
        <p:spPr>
          <a:xfrm rot="16200000">
            <a:off x="8723179" y="2858901"/>
            <a:ext cx="164646" cy="14302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4" name="Slide Number Placeholder 3"/>
          <p:cNvSpPr>
            <a:spLocks noGrp="1"/>
          </p:cNvSpPr>
          <p:nvPr>
            <p:ph type="sldNum" sz="quarter" idx="12"/>
          </p:nvPr>
        </p:nvSpPr>
        <p:spPr/>
        <p:txBody>
          <a:bodyPr/>
          <a:lstStyle/>
          <a:p>
            <a:fld id="{AE88EA90-0C7F-461C-A261-5F2AFA866A12}" type="slidenum">
              <a:rPr lang="en-ZA" smtClean="0"/>
              <a:t>24</a:t>
            </a:fld>
            <a:endParaRPr lang="en-ZA"/>
          </a:p>
        </p:txBody>
      </p:sp>
      <p:graphicFrame>
        <p:nvGraphicFramePr>
          <p:cNvPr id="5" name="Table 4"/>
          <p:cNvGraphicFramePr>
            <a:graphicFrameLocks noGrp="1"/>
          </p:cNvGraphicFramePr>
          <p:nvPr>
            <p:extLst>
              <p:ext uri="{D42A27DB-BD31-4B8C-83A1-F6EECF244321}">
                <p14:modId xmlns:p14="http://schemas.microsoft.com/office/powerpoint/2010/main" val="3318947720"/>
              </p:ext>
            </p:extLst>
          </p:nvPr>
        </p:nvGraphicFramePr>
        <p:xfrm>
          <a:off x="485409" y="4079629"/>
          <a:ext cx="4262436" cy="2040320"/>
        </p:xfrm>
        <a:graphic>
          <a:graphicData uri="http://schemas.openxmlformats.org/drawingml/2006/table">
            <a:tbl>
              <a:tblPr/>
              <a:tblGrid>
                <a:gridCol w="582636"/>
                <a:gridCol w="367980"/>
                <a:gridCol w="367980"/>
                <a:gridCol w="367980"/>
                <a:gridCol w="367980"/>
                <a:gridCol w="367980"/>
                <a:gridCol w="367980"/>
                <a:gridCol w="367980"/>
                <a:gridCol w="367980"/>
                <a:gridCol w="367980"/>
                <a:gridCol w="367980"/>
              </a:tblGrid>
              <a:tr h="102016">
                <a:tc>
                  <a:txBody>
                    <a:bodyPr/>
                    <a:lstStyle/>
                    <a:p>
                      <a:pPr algn="l" fontAlgn="b"/>
                      <a:endParaRPr lang="en-ZA" sz="6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ZA" sz="600" b="0" i="0" u="none" strike="noStrike">
                          <a:solidFill>
                            <a:srgbClr val="000000"/>
                          </a:solidFill>
                          <a:effectLst/>
                          <a:latin typeface="Calibri" panose="020F0502020204030204" pitchFamily="34" charset="0"/>
                        </a:rPr>
                        <a:t>Plastic</a:t>
                      </a:r>
                    </a:p>
                  </a:txBody>
                  <a:tcPr marL="9525" marR="9525" marT="9525" marB="0" anchor="b">
                    <a:lnL>
                      <a:noFill/>
                    </a:lnL>
                    <a:lnR>
                      <a:noFill/>
                    </a:lnR>
                    <a:lnT>
                      <a:noFill/>
                    </a:lnT>
                    <a:lnB>
                      <a:noFill/>
                    </a:lnB>
                  </a:tcPr>
                </a:tc>
                <a:tc>
                  <a:txBody>
                    <a:bodyPr/>
                    <a:lstStyle/>
                    <a:p>
                      <a:pPr algn="l" fontAlgn="b"/>
                      <a:r>
                        <a:rPr lang="en-ZA" sz="600" b="0" i="0" u="none" strike="noStrike">
                          <a:solidFill>
                            <a:srgbClr val="000000"/>
                          </a:solidFill>
                          <a:effectLst/>
                          <a:latin typeface="Calibri" panose="020F0502020204030204" pitchFamily="34" charset="0"/>
                        </a:rPr>
                        <a:t>Wood</a:t>
                      </a:r>
                    </a:p>
                  </a:txBody>
                  <a:tcPr marL="9525" marR="9525" marT="9525" marB="0" anchor="b">
                    <a:lnL>
                      <a:noFill/>
                    </a:lnL>
                    <a:lnR>
                      <a:noFill/>
                    </a:lnR>
                    <a:lnT>
                      <a:noFill/>
                    </a:lnT>
                    <a:lnB>
                      <a:noFill/>
                    </a:lnB>
                  </a:tcPr>
                </a:tc>
                <a:tc>
                  <a:txBody>
                    <a:bodyPr/>
                    <a:lstStyle/>
                    <a:p>
                      <a:pPr algn="l" fontAlgn="b"/>
                      <a:r>
                        <a:rPr lang="en-ZA" sz="600" b="0" i="0" u="none" strike="noStrike">
                          <a:solidFill>
                            <a:srgbClr val="000000"/>
                          </a:solidFill>
                          <a:effectLst/>
                          <a:latin typeface="Calibri" panose="020F0502020204030204" pitchFamily="34" charset="0"/>
                        </a:rPr>
                        <a:t>Gypsum</a:t>
                      </a:r>
                    </a:p>
                  </a:txBody>
                  <a:tcPr marL="9525" marR="9525" marT="9525" marB="0" anchor="b">
                    <a:lnL>
                      <a:noFill/>
                    </a:lnL>
                    <a:lnR>
                      <a:noFill/>
                    </a:lnR>
                    <a:lnT>
                      <a:noFill/>
                    </a:lnT>
                    <a:lnB>
                      <a:noFill/>
                    </a:lnB>
                  </a:tcPr>
                </a:tc>
                <a:tc>
                  <a:txBody>
                    <a:bodyPr/>
                    <a:lstStyle/>
                    <a:p>
                      <a:pPr algn="l" fontAlgn="b"/>
                      <a:r>
                        <a:rPr lang="en-ZA" sz="600" b="0" i="0" u="none" strike="noStrike">
                          <a:solidFill>
                            <a:srgbClr val="000000"/>
                          </a:solidFill>
                          <a:effectLst/>
                          <a:latin typeface="Calibri" panose="020F0502020204030204" pitchFamily="34" charset="0"/>
                        </a:rPr>
                        <a:t>Ceramic</a:t>
                      </a:r>
                    </a:p>
                  </a:txBody>
                  <a:tcPr marL="9525" marR="9525" marT="9525" marB="0" anchor="b">
                    <a:lnL>
                      <a:noFill/>
                    </a:lnL>
                    <a:lnR>
                      <a:noFill/>
                    </a:lnR>
                    <a:lnT>
                      <a:noFill/>
                    </a:lnT>
                    <a:lnB>
                      <a:noFill/>
                    </a:lnB>
                  </a:tcPr>
                </a:tc>
                <a:tc>
                  <a:txBody>
                    <a:bodyPr/>
                    <a:lstStyle/>
                    <a:p>
                      <a:pPr algn="l" fontAlgn="b"/>
                      <a:r>
                        <a:rPr lang="en-ZA" sz="600" b="0" i="0" u="none" strike="noStrike">
                          <a:solidFill>
                            <a:srgbClr val="000000"/>
                          </a:solidFill>
                          <a:effectLst/>
                          <a:latin typeface="Calibri" panose="020F0502020204030204" pitchFamily="34" charset="0"/>
                        </a:rPr>
                        <a:t>Melamine</a:t>
                      </a:r>
                    </a:p>
                  </a:txBody>
                  <a:tcPr marL="9525" marR="9525" marT="9525" marB="0" anchor="b">
                    <a:lnL>
                      <a:noFill/>
                    </a:lnL>
                    <a:lnR>
                      <a:noFill/>
                    </a:lnR>
                    <a:lnT>
                      <a:noFill/>
                    </a:lnT>
                    <a:lnB>
                      <a:noFill/>
                    </a:lnB>
                  </a:tcPr>
                </a:tc>
                <a:tc>
                  <a:txBody>
                    <a:bodyPr/>
                    <a:lstStyle/>
                    <a:p>
                      <a:pPr algn="l" fontAlgn="b"/>
                      <a:r>
                        <a:rPr lang="en-ZA" sz="600" b="0" i="0" u="none" strike="noStrike">
                          <a:solidFill>
                            <a:srgbClr val="000000"/>
                          </a:solidFill>
                          <a:effectLst/>
                          <a:latin typeface="Calibri" panose="020F0502020204030204" pitchFamily="34" charset="0"/>
                        </a:rPr>
                        <a:t>Tile</a:t>
                      </a:r>
                    </a:p>
                  </a:txBody>
                  <a:tcPr marL="9525" marR="9525" marT="9525" marB="0" anchor="b">
                    <a:lnL>
                      <a:noFill/>
                    </a:lnL>
                    <a:lnR>
                      <a:noFill/>
                    </a:lnR>
                    <a:lnT>
                      <a:noFill/>
                    </a:lnT>
                    <a:lnB>
                      <a:noFill/>
                    </a:lnB>
                  </a:tcPr>
                </a:tc>
                <a:tc>
                  <a:txBody>
                    <a:bodyPr/>
                    <a:lstStyle/>
                    <a:p>
                      <a:pPr algn="l" fontAlgn="b"/>
                      <a:r>
                        <a:rPr lang="en-ZA" sz="600" b="0" i="0" u="none" strike="noStrike">
                          <a:solidFill>
                            <a:srgbClr val="000000"/>
                          </a:solidFill>
                          <a:effectLst/>
                          <a:latin typeface="Calibri" panose="020F0502020204030204" pitchFamily="34" charset="0"/>
                        </a:rPr>
                        <a:t>Steel</a:t>
                      </a:r>
                    </a:p>
                  </a:txBody>
                  <a:tcPr marL="9525" marR="9525" marT="9525" marB="0" anchor="b">
                    <a:lnL>
                      <a:noFill/>
                    </a:lnL>
                    <a:lnR>
                      <a:noFill/>
                    </a:lnR>
                    <a:lnT>
                      <a:noFill/>
                    </a:lnT>
                    <a:lnB>
                      <a:noFill/>
                    </a:lnB>
                  </a:tcPr>
                </a:tc>
                <a:tc>
                  <a:txBody>
                    <a:bodyPr/>
                    <a:lstStyle/>
                    <a:p>
                      <a:pPr algn="l" fontAlgn="b"/>
                      <a:r>
                        <a:rPr lang="en-ZA" sz="600" b="0" i="0" u="none" strike="noStrike">
                          <a:solidFill>
                            <a:srgbClr val="000000"/>
                          </a:solidFill>
                          <a:effectLst/>
                          <a:latin typeface="Calibri" panose="020F0502020204030204" pitchFamily="34" charset="0"/>
                        </a:rPr>
                        <a:t>Cotton</a:t>
                      </a:r>
                    </a:p>
                  </a:txBody>
                  <a:tcPr marL="9525" marR="9525" marT="9525" marB="0" anchor="b">
                    <a:lnL>
                      <a:noFill/>
                    </a:lnL>
                    <a:lnR>
                      <a:noFill/>
                    </a:lnR>
                    <a:lnT>
                      <a:noFill/>
                    </a:lnT>
                    <a:lnB>
                      <a:noFill/>
                    </a:lnB>
                  </a:tcPr>
                </a:tc>
                <a:tc>
                  <a:txBody>
                    <a:bodyPr/>
                    <a:lstStyle/>
                    <a:p>
                      <a:pPr algn="l" fontAlgn="b"/>
                      <a:r>
                        <a:rPr lang="en-ZA" sz="600" b="0" i="0" u="none" strike="noStrike">
                          <a:solidFill>
                            <a:srgbClr val="000000"/>
                          </a:solidFill>
                          <a:effectLst/>
                          <a:latin typeface="Calibri" panose="020F0502020204030204" pitchFamily="34" charset="0"/>
                        </a:rPr>
                        <a:t>Carpet</a:t>
                      </a:r>
                    </a:p>
                  </a:txBody>
                  <a:tcPr marL="9525" marR="9525" marT="9525" marB="0" anchor="b">
                    <a:lnL>
                      <a:noFill/>
                    </a:lnL>
                    <a:lnR>
                      <a:noFill/>
                    </a:lnR>
                    <a:lnT>
                      <a:noFill/>
                    </a:lnT>
                    <a:lnB>
                      <a:noFill/>
                    </a:lnB>
                  </a:tcPr>
                </a:tc>
                <a:tc>
                  <a:txBody>
                    <a:bodyPr/>
                    <a:lstStyle/>
                    <a:p>
                      <a:pPr algn="l" fontAlgn="b"/>
                      <a:r>
                        <a:rPr lang="en-ZA" sz="600" b="0" i="0" u="none" strike="noStrike">
                          <a:solidFill>
                            <a:srgbClr val="000000"/>
                          </a:solidFill>
                          <a:effectLst/>
                          <a:latin typeface="Calibri" panose="020F0502020204030204" pitchFamily="34" charset="0"/>
                        </a:rPr>
                        <a:t>Cardboard</a:t>
                      </a:r>
                    </a:p>
                  </a:txBody>
                  <a:tcPr marL="9525" marR="9525" marT="9525" marB="0" anchor="b">
                    <a:lnL>
                      <a:noFill/>
                    </a:lnL>
                    <a:lnR>
                      <a:noFill/>
                    </a:lnR>
                    <a:lnT>
                      <a:noFill/>
                    </a:lnT>
                    <a:lnB>
                      <a:noFill/>
                    </a:lnB>
                  </a:tcPr>
                </a:tc>
              </a:tr>
              <a:tr h="102016">
                <a:tc>
                  <a:txBody>
                    <a:bodyPr/>
                    <a:lstStyle/>
                    <a:p>
                      <a:pPr algn="l" fontAlgn="b"/>
                      <a:r>
                        <a:rPr lang="en-ZA" sz="600" b="0" i="0" u="none" strike="noStrike" dirty="0">
                          <a:solidFill>
                            <a:srgbClr val="000000"/>
                          </a:solidFill>
                          <a:effectLst/>
                          <a:latin typeface="Calibri" panose="020F0502020204030204" pitchFamily="34" charset="0"/>
                        </a:rPr>
                        <a:t>Monitor</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0.14255</a:t>
                      </a:r>
                    </a:p>
                  </a:txBody>
                  <a:tcPr marL="9525" marR="9525" marT="9525" marB="0" anchor="b">
                    <a:lnL>
                      <a:noFill/>
                    </a:lnL>
                    <a:lnR>
                      <a:noFill/>
                    </a:lnR>
                    <a:lnT>
                      <a:noFill/>
                    </a:lnT>
                    <a:lnB>
                      <a:noFill/>
                    </a:lnB>
                    <a:solidFill>
                      <a:srgbClr val="E9E583"/>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Keyboard</a:t>
                      </a:r>
                    </a:p>
                  </a:txBody>
                  <a:tcPr marL="9525" marR="9525" marT="9525" marB="0" anchor="b">
                    <a:lnL>
                      <a:noFill/>
                    </a:lnL>
                    <a:lnR>
                      <a:noFill/>
                    </a:lnR>
                    <a:lnT>
                      <a:noFill/>
                    </a:lnT>
                    <a:lnB>
                      <a:noFill/>
                    </a:lnB>
                  </a:tcPr>
                </a:tc>
                <a:tc>
                  <a:txBody>
                    <a:bodyPr/>
                    <a:lstStyle/>
                    <a:p>
                      <a:pPr algn="r" fontAlgn="b"/>
                      <a:r>
                        <a:rPr lang="en-ZA" sz="600" b="0" i="0" u="none" strike="noStrike" dirty="0">
                          <a:solidFill>
                            <a:srgbClr val="000000"/>
                          </a:solidFill>
                          <a:effectLst/>
                          <a:latin typeface="Calibri" panose="020F0502020204030204" pitchFamily="34" charset="0"/>
                        </a:rPr>
                        <a:t>0.14239</a:t>
                      </a:r>
                    </a:p>
                  </a:txBody>
                  <a:tcPr marL="9525" marR="9525" marT="9525" marB="0" anchor="b">
                    <a:lnL>
                      <a:noFill/>
                    </a:lnL>
                    <a:lnR>
                      <a:noFill/>
                    </a:lnR>
                    <a:lnT>
                      <a:noFill/>
                    </a:lnT>
                    <a:lnB>
                      <a:noFill/>
                    </a:lnB>
                    <a:solidFill>
                      <a:srgbClr val="E9E583"/>
                    </a:solidFill>
                  </a:tcPr>
                </a:tc>
                <a:tc>
                  <a:txBody>
                    <a:bodyPr/>
                    <a:lstStyle/>
                    <a:p>
                      <a:pPr algn="r" fontAlgn="b"/>
                      <a:r>
                        <a:rPr lang="en-ZA" sz="600" b="0" i="0" u="none" strike="noStrike">
                          <a:solidFill>
                            <a:srgbClr val="000000"/>
                          </a:solidFill>
                          <a:effectLst/>
                          <a:latin typeface="Calibri" panose="020F0502020204030204" pitchFamily="34" charset="0"/>
                        </a:rPr>
                        <a:t>0.000364</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Telephone</a:t>
                      </a:r>
                    </a:p>
                  </a:txBody>
                  <a:tcPr marL="9525" marR="9525" marT="9525" marB="0" anchor="b">
                    <a:lnL>
                      <a:noFill/>
                    </a:lnL>
                    <a:lnR>
                      <a:noFill/>
                    </a:lnR>
                    <a:lnT>
                      <a:noFill/>
                    </a:lnT>
                    <a:lnB>
                      <a:noFill/>
                    </a:lnB>
                  </a:tcPr>
                </a:tc>
                <a:tc>
                  <a:txBody>
                    <a:bodyPr/>
                    <a:lstStyle/>
                    <a:p>
                      <a:pPr algn="r" fontAlgn="b"/>
                      <a:r>
                        <a:rPr lang="en-ZA" sz="600" b="0" i="0" u="none" strike="noStrike" dirty="0">
                          <a:solidFill>
                            <a:srgbClr val="000000"/>
                          </a:solidFill>
                          <a:effectLst/>
                          <a:latin typeface="Calibri" panose="020F0502020204030204" pitchFamily="34" charset="0"/>
                        </a:rPr>
                        <a:t>0.14255</a:t>
                      </a:r>
                    </a:p>
                  </a:txBody>
                  <a:tcPr marL="9525" marR="9525" marT="9525" marB="0" anchor="b">
                    <a:lnL>
                      <a:noFill/>
                    </a:lnL>
                    <a:lnR>
                      <a:noFill/>
                    </a:lnR>
                    <a:lnT>
                      <a:noFill/>
                    </a:lnT>
                    <a:lnB>
                      <a:noFill/>
                    </a:lnB>
                    <a:solidFill>
                      <a:srgbClr val="E9E583"/>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Desk</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0.002764</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dirty="0">
                          <a:solidFill>
                            <a:srgbClr val="000000"/>
                          </a:solidFill>
                          <a:effectLst/>
                          <a:latin typeface="Calibri" panose="020F0502020204030204" pitchFamily="34" charset="0"/>
                        </a:rPr>
                        <a:t>0.31946</a:t>
                      </a:r>
                    </a:p>
                  </a:txBody>
                  <a:tcPr marL="9525" marR="9525" marT="9525" marB="0" anchor="b">
                    <a:lnL>
                      <a:noFill/>
                    </a:lnL>
                    <a:lnR>
                      <a:noFill/>
                    </a:lnR>
                    <a:lnT>
                      <a:noFill/>
                    </a:lnT>
                    <a:lnB>
                      <a:noFill/>
                    </a:lnB>
                    <a:solidFill>
                      <a:srgbClr val="CEDD82"/>
                    </a:solidFill>
                  </a:tcPr>
                </a:tc>
                <a:tc>
                  <a:txBody>
                    <a:bodyPr/>
                    <a:lstStyle/>
                    <a:p>
                      <a:pPr algn="r" fontAlgn="b"/>
                      <a:r>
                        <a:rPr lang="en-ZA" sz="600" b="0" i="0" u="none" strike="noStrike">
                          <a:solidFill>
                            <a:srgbClr val="000000"/>
                          </a:solidFill>
                          <a:effectLst/>
                          <a:latin typeface="Calibri" panose="020F0502020204030204" pitchFamily="34" charset="0"/>
                        </a:rPr>
                        <a:t>0.000344</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1.93E-05</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Wall</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1.48E-08</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0.98864</a:t>
                      </a:r>
                    </a:p>
                  </a:txBody>
                  <a:tcPr marL="9525" marR="9525" marT="9525" marB="0" anchor="b">
                    <a:lnL>
                      <a:noFill/>
                    </a:lnL>
                    <a:lnR>
                      <a:noFill/>
                    </a:lnR>
                    <a:lnT>
                      <a:noFill/>
                    </a:lnT>
                    <a:lnB>
                      <a:noFill/>
                    </a:lnB>
                    <a:solidFill>
                      <a:srgbClr val="65BF7C"/>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Chair</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0.5</a:t>
                      </a:r>
                    </a:p>
                  </a:txBody>
                  <a:tcPr marL="9525" marR="9525" marT="9525" marB="0" anchor="b">
                    <a:lnL>
                      <a:noFill/>
                    </a:lnL>
                    <a:lnR>
                      <a:noFill/>
                    </a:lnR>
                    <a:lnT>
                      <a:noFill/>
                    </a:lnT>
                    <a:lnB>
                      <a:noFill/>
                    </a:lnB>
                    <a:solidFill>
                      <a:srgbClr val="B1D580"/>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Mug</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63BE7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1.60E-05</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Whiteboard</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63BE7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Tile</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0.003877</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63BE7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0.00287</a:t>
                      </a:r>
                    </a:p>
                  </a:txBody>
                  <a:tcPr marL="9525" marR="9525" marT="9525" marB="0" anchor="b">
                    <a:lnL>
                      <a:noFill/>
                    </a:lnL>
                    <a:lnR>
                      <a:noFill/>
                    </a:lnR>
                    <a:lnT>
                      <a:noFill/>
                    </a:lnT>
                    <a:lnB>
                      <a:noFill/>
                    </a:lnB>
                    <a:solidFill>
                      <a:srgbClr val="FFEB84"/>
                    </a:solidFill>
                  </a:tcPr>
                </a:tc>
              </a:tr>
              <a:tr h="102016">
                <a:tc>
                  <a:txBody>
                    <a:bodyPr/>
                    <a:lstStyle/>
                    <a:p>
                      <a:pPr algn="l" fontAlgn="b"/>
                      <a:r>
                        <a:rPr lang="en-ZA" sz="600" b="0" i="0" u="none" strike="noStrike">
                          <a:solidFill>
                            <a:srgbClr val="000000"/>
                          </a:solidFill>
                          <a:effectLst/>
                          <a:latin typeface="Calibri" panose="020F0502020204030204" pitchFamily="34" charset="0"/>
                        </a:rPr>
                        <a:t>Mouse</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0.14255</a:t>
                      </a:r>
                    </a:p>
                  </a:txBody>
                  <a:tcPr marL="9525" marR="9525" marT="9525" marB="0" anchor="b">
                    <a:lnL>
                      <a:noFill/>
                    </a:lnL>
                    <a:lnR>
                      <a:noFill/>
                    </a:lnR>
                    <a:lnT>
                      <a:noFill/>
                    </a:lnT>
                    <a:lnB>
                      <a:noFill/>
                    </a:lnB>
                    <a:solidFill>
                      <a:srgbClr val="E9E583"/>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Cupboard</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0.000103</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0.32329</a:t>
                      </a:r>
                    </a:p>
                  </a:txBody>
                  <a:tcPr marL="9525" marR="9525" marT="9525" marB="0" anchor="b">
                    <a:lnL>
                      <a:noFill/>
                    </a:lnL>
                    <a:lnR>
                      <a:noFill/>
                    </a:lnR>
                    <a:lnT>
                      <a:noFill/>
                    </a:lnT>
                    <a:lnB>
                      <a:noFill/>
                    </a:lnB>
                    <a:solidFill>
                      <a:srgbClr val="CDDD82"/>
                    </a:solidFill>
                  </a:tcPr>
                </a:tc>
                <a:tc>
                  <a:txBody>
                    <a:bodyPr/>
                    <a:lstStyle/>
                    <a:p>
                      <a:pPr algn="r" fontAlgn="b"/>
                      <a:r>
                        <a:rPr lang="en-ZA" sz="600" b="0" i="0" u="none" strike="noStrike">
                          <a:solidFill>
                            <a:srgbClr val="000000"/>
                          </a:solidFill>
                          <a:effectLst/>
                          <a:latin typeface="Calibri" panose="020F0502020204030204" pitchFamily="34" charset="0"/>
                        </a:rPr>
                        <a:t>0.004149</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Kettle</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0.14255</a:t>
                      </a:r>
                    </a:p>
                  </a:txBody>
                  <a:tcPr marL="9525" marR="9525" marT="9525" marB="0" anchor="b">
                    <a:lnL>
                      <a:noFill/>
                    </a:lnL>
                    <a:lnR>
                      <a:noFill/>
                    </a:lnR>
                    <a:lnT>
                      <a:noFill/>
                    </a:lnT>
                    <a:lnB>
                      <a:noFill/>
                    </a:lnB>
                    <a:solidFill>
                      <a:srgbClr val="E9E583"/>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Fridge</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0.142</a:t>
                      </a:r>
                    </a:p>
                  </a:txBody>
                  <a:tcPr marL="9525" marR="9525" marT="9525" marB="0" anchor="b">
                    <a:lnL>
                      <a:noFill/>
                    </a:lnL>
                    <a:lnR>
                      <a:noFill/>
                    </a:lnR>
                    <a:lnT>
                      <a:noFill/>
                    </a:lnT>
                    <a:lnB>
                      <a:noFill/>
                    </a:lnB>
                    <a:solidFill>
                      <a:srgbClr val="E9E583"/>
                    </a:solidFill>
                  </a:tcPr>
                </a:tc>
                <a:tc>
                  <a:txBody>
                    <a:bodyPr/>
                    <a:lstStyle/>
                    <a:p>
                      <a:pPr algn="r" fontAlgn="b"/>
                      <a:r>
                        <a:rPr lang="en-ZA" sz="600" b="0" i="0" u="none" strike="noStrike">
                          <a:solidFill>
                            <a:srgbClr val="000000"/>
                          </a:solidFill>
                          <a:effectLst/>
                          <a:latin typeface="Calibri" panose="020F0502020204030204" pitchFamily="34" charset="0"/>
                        </a:rPr>
                        <a:t>1.80E-05</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0.001212</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0.002535</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Sink</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0.030783</a:t>
                      </a:r>
                    </a:p>
                  </a:txBody>
                  <a:tcPr marL="9525" marR="9525" marT="9525" marB="0" anchor="b">
                    <a:lnL>
                      <a:noFill/>
                    </a:lnL>
                    <a:lnR>
                      <a:noFill/>
                    </a:lnR>
                    <a:lnT>
                      <a:noFill/>
                    </a:lnT>
                    <a:lnB>
                      <a:noFill/>
                    </a:lnB>
                    <a:solidFill>
                      <a:srgbClr val="FBEA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0.99996</a:t>
                      </a:r>
                    </a:p>
                  </a:txBody>
                  <a:tcPr marL="9525" marR="9525" marT="9525" marB="0" anchor="b">
                    <a:lnL>
                      <a:noFill/>
                    </a:lnL>
                    <a:lnR>
                      <a:noFill/>
                    </a:lnR>
                    <a:lnT>
                      <a:noFill/>
                    </a:lnT>
                    <a:lnB>
                      <a:noFill/>
                    </a:lnB>
                    <a:solidFill>
                      <a:srgbClr val="64BF7C"/>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Microwave</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0.14226</a:t>
                      </a:r>
                    </a:p>
                  </a:txBody>
                  <a:tcPr marL="9525" marR="9525" marT="9525" marB="0" anchor="b">
                    <a:lnL>
                      <a:noFill/>
                    </a:lnL>
                    <a:lnR>
                      <a:noFill/>
                    </a:lnR>
                    <a:lnT>
                      <a:noFill/>
                    </a:lnT>
                    <a:lnB>
                      <a:noFill/>
                    </a:lnB>
                    <a:solidFill>
                      <a:srgbClr val="E9E583"/>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Couch</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0.5</a:t>
                      </a:r>
                    </a:p>
                  </a:txBody>
                  <a:tcPr marL="9525" marR="9525" marT="9525" marB="0" anchor="b">
                    <a:lnL>
                      <a:noFill/>
                    </a:lnL>
                    <a:lnR>
                      <a:noFill/>
                    </a:lnR>
                    <a:lnT>
                      <a:noFill/>
                    </a:lnT>
                    <a:lnB>
                      <a:noFill/>
                    </a:lnB>
                    <a:solidFill>
                      <a:srgbClr val="B1D580"/>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Floor</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4.34E-05</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1.36E-05</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0.99746</a:t>
                      </a:r>
                    </a:p>
                  </a:txBody>
                  <a:tcPr marL="9525" marR="9525" marT="9525" marB="0" anchor="b">
                    <a:lnL>
                      <a:noFill/>
                    </a:lnL>
                    <a:lnR>
                      <a:noFill/>
                    </a:lnR>
                    <a:lnT>
                      <a:noFill/>
                    </a:lnT>
                    <a:lnB>
                      <a:noFill/>
                    </a:lnB>
                    <a:solidFill>
                      <a:srgbClr val="64BF7C"/>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r h="102016">
                <a:tc>
                  <a:txBody>
                    <a:bodyPr/>
                    <a:lstStyle/>
                    <a:p>
                      <a:pPr algn="l" fontAlgn="b"/>
                      <a:r>
                        <a:rPr lang="en-ZA" sz="600" b="0" i="0" u="none" strike="noStrike">
                          <a:solidFill>
                            <a:srgbClr val="000000"/>
                          </a:solidFill>
                          <a:effectLst/>
                          <a:latin typeface="Calibri" panose="020F0502020204030204" pitchFamily="34" charset="0"/>
                        </a:rPr>
                        <a:t>Hardcover Book</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0.00016</a:t>
                      </a:r>
                    </a:p>
                  </a:txBody>
                  <a:tcPr marL="9525" marR="9525" marT="9525" marB="0" anchor="b">
                    <a:lnL>
                      <a:noFill/>
                    </a:lnL>
                    <a:lnR>
                      <a:noFill/>
                    </a:lnR>
                    <a:lnT>
                      <a:noFill/>
                    </a:lnT>
                    <a:lnB>
                      <a:noFill/>
                    </a:lnB>
                    <a:solidFill>
                      <a:srgbClr val="FFEB84"/>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0.99779</a:t>
                      </a:r>
                    </a:p>
                  </a:txBody>
                  <a:tcPr marL="9525" marR="9525" marT="9525" marB="0" anchor="b">
                    <a:lnL>
                      <a:noFill/>
                    </a:lnL>
                    <a:lnR>
                      <a:noFill/>
                    </a:lnR>
                    <a:lnT>
                      <a:noFill/>
                    </a:lnT>
                    <a:lnB>
                      <a:noFill/>
                    </a:lnB>
                    <a:solidFill>
                      <a:srgbClr val="64BF7C"/>
                    </a:solidFill>
                  </a:tcPr>
                </a:tc>
              </a:tr>
              <a:tr h="102016">
                <a:tc>
                  <a:txBody>
                    <a:bodyPr/>
                    <a:lstStyle/>
                    <a:p>
                      <a:pPr algn="l" fontAlgn="b"/>
                      <a:r>
                        <a:rPr lang="en-ZA" sz="600" b="0" i="0" u="none" strike="noStrike">
                          <a:solidFill>
                            <a:srgbClr val="000000"/>
                          </a:solidFill>
                          <a:effectLst/>
                          <a:latin typeface="Calibri" panose="020F0502020204030204" pitchFamily="34" charset="0"/>
                        </a:rPr>
                        <a:t>Shelf</a:t>
                      </a:r>
                    </a:p>
                  </a:txBody>
                  <a:tcPr marL="9525" marR="9525" marT="9525" marB="0" anchor="b">
                    <a:lnL>
                      <a:noFill/>
                    </a:lnL>
                    <a:lnR>
                      <a:noFill/>
                    </a:lnR>
                    <a:lnT>
                      <a:noFill/>
                    </a:lnT>
                    <a:lnB>
                      <a:noFill/>
                    </a:lnB>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0.3259</a:t>
                      </a:r>
                    </a:p>
                  </a:txBody>
                  <a:tcPr marL="9525" marR="9525" marT="9525" marB="0" anchor="b">
                    <a:lnL>
                      <a:noFill/>
                    </a:lnL>
                    <a:lnR>
                      <a:noFill/>
                    </a:lnR>
                    <a:lnT>
                      <a:noFill/>
                    </a:lnT>
                    <a:lnB>
                      <a:noFill/>
                    </a:lnB>
                    <a:solidFill>
                      <a:srgbClr val="CDDD82"/>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c>
                  <a:txBody>
                    <a:bodyPr/>
                    <a:lstStyle/>
                    <a:p>
                      <a:pPr algn="r" fontAlgn="b"/>
                      <a:r>
                        <a:rPr lang="en-ZA" sz="6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F8696B"/>
                    </a:solidFill>
                  </a:tcPr>
                </a:tc>
              </a:tr>
            </a:tbl>
          </a:graphicData>
        </a:graphic>
      </p:graphicFrame>
    </p:spTree>
    <p:extLst>
      <p:ext uri="{BB962C8B-B14F-4D97-AF65-F5344CB8AC3E}">
        <p14:creationId xmlns:p14="http://schemas.microsoft.com/office/powerpoint/2010/main" val="10282621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68981"/>
            <a:ext cx="10058400" cy="1450757"/>
          </a:xfrm>
        </p:spPr>
        <p:txBody>
          <a:bodyPr/>
          <a:lstStyle/>
          <a:p>
            <a:r>
              <a:rPr lang="en-ZA" dirty="0" smtClean="0"/>
              <a:t>Joint Energy</a:t>
            </a:r>
            <a:endParaRPr lang="en-ZA" dirty="0"/>
          </a:p>
        </p:txBody>
      </p:sp>
      <p:pic>
        <p:nvPicPr>
          <p:cNvPr id="16" name="Picture 15"/>
          <p:cNvPicPr>
            <a:picLocks noChangeAspect="1"/>
          </p:cNvPicPr>
          <p:nvPr/>
        </p:nvPicPr>
        <p:blipFill rotWithShape="1">
          <a:blip r:embed="rId3"/>
          <a:srcRect l="2208" r="3593"/>
          <a:stretch/>
        </p:blipFill>
        <p:spPr>
          <a:xfrm>
            <a:off x="9203454" y="842002"/>
            <a:ext cx="2262833" cy="895358"/>
          </a:xfrm>
          <a:prstGeom prst="rect">
            <a:avLst/>
          </a:prstGeom>
          <a:ln>
            <a:noFill/>
          </a:ln>
        </p:spPr>
      </p:pic>
      <p:sp>
        <p:nvSpPr>
          <p:cNvPr id="9" name="TextBox 8"/>
          <p:cNvSpPr txBox="1"/>
          <p:nvPr/>
        </p:nvSpPr>
        <p:spPr>
          <a:xfrm>
            <a:off x="1527348" y="2747889"/>
            <a:ext cx="2135263" cy="707886"/>
          </a:xfrm>
          <a:prstGeom prst="rect">
            <a:avLst/>
          </a:prstGeom>
          <a:noFill/>
        </p:spPr>
        <p:txBody>
          <a:bodyPr wrap="square" rtlCol="0">
            <a:spAutoFit/>
          </a:bodyPr>
          <a:lstStyle/>
          <a:p>
            <a:r>
              <a:rPr lang="en-ZA" sz="2000" dirty="0" smtClean="0"/>
              <a:t>Without any joint optimisation</a:t>
            </a:r>
            <a:endParaRPr lang="en-ZA" sz="16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2611" y="4090136"/>
            <a:ext cx="2505278" cy="218711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2611" y="1857513"/>
            <a:ext cx="2505278" cy="2187118"/>
          </a:xfrm>
          <a:prstGeom prst="rect">
            <a:avLst/>
          </a:prstGeom>
        </p:spPr>
      </p:pic>
      <p:sp>
        <p:nvSpPr>
          <p:cNvPr id="11" name="TextBox 10"/>
          <p:cNvSpPr txBox="1"/>
          <p:nvPr/>
        </p:nvSpPr>
        <p:spPr>
          <a:xfrm>
            <a:off x="1511797" y="4810333"/>
            <a:ext cx="2135263" cy="707886"/>
          </a:xfrm>
          <a:prstGeom prst="rect">
            <a:avLst/>
          </a:prstGeom>
          <a:noFill/>
        </p:spPr>
        <p:txBody>
          <a:bodyPr wrap="square" rtlCol="0">
            <a:spAutoFit/>
          </a:bodyPr>
          <a:lstStyle/>
          <a:p>
            <a:r>
              <a:rPr lang="en-ZA" sz="2000" dirty="0" smtClean="0"/>
              <a:t>With joint optimisation</a:t>
            </a:r>
            <a:endParaRPr lang="en-ZA" sz="1600" dirty="0"/>
          </a:p>
        </p:txBody>
      </p:sp>
      <p:sp>
        <p:nvSpPr>
          <p:cNvPr id="10" name="TextBox 9"/>
          <p:cNvSpPr txBox="1"/>
          <p:nvPr/>
        </p:nvSpPr>
        <p:spPr>
          <a:xfrm>
            <a:off x="3647060" y="1405559"/>
            <a:ext cx="2520829" cy="400110"/>
          </a:xfrm>
          <a:prstGeom prst="rect">
            <a:avLst/>
          </a:prstGeom>
          <a:noFill/>
        </p:spPr>
        <p:txBody>
          <a:bodyPr wrap="square" rtlCol="0">
            <a:spAutoFit/>
          </a:bodyPr>
          <a:lstStyle/>
          <a:p>
            <a:pPr algn="ctr"/>
            <a:r>
              <a:rPr lang="en-ZA" sz="2000" dirty="0"/>
              <a:t>Objects</a:t>
            </a:r>
          </a:p>
        </p:txBody>
      </p:sp>
      <p:sp>
        <p:nvSpPr>
          <p:cNvPr id="13" name="TextBox 12"/>
          <p:cNvSpPr txBox="1"/>
          <p:nvPr/>
        </p:nvSpPr>
        <p:spPr>
          <a:xfrm>
            <a:off x="6322925" y="1410971"/>
            <a:ext cx="2520829" cy="400110"/>
          </a:xfrm>
          <a:prstGeom prst="rect">
            <a:avLst/>
          </a:prstGeom>
          <a:noFill/>
        </p:spPr>
        <p:txBody>
          <a:bodyPr wrap="square" rtlCol="0">
            <a:spAutoFit/>
          </a:bodyPr>
          <a:lstStyle/>
          <a:p>
            <a:pPr algn="ctr"/>
            <a:r>
              <a:rPr lang="en-ZA" sz="2000" dirty="0" smtClean="0"/>
              <a:t>Materials</a:t>
            </a:r>
            <a:endParaRPr lang="en-ZA" sz="2000" dirty="0"/>
          </a:p>
        </p:txBody>
      </p:sp>
      <p:sp>
        <p:nvSpPr>
          <p:cNvPr id="3" name="Slide Number Placeholder 2"/>
          <p:cNvSpPr>
            <a:spLocks noGrp="1"/>
          </p:cNvSpPr>
          <p:nvPr>
            <p:ph type="sldNum" sz="quarter" idx="12"/>
          </p:nvPr>
        </p:nvSpPr>
        <p:spPr/>
        <p:txBody>
          <a:bodyPr/>
          <a:lstStyle/>
          <a:p>
            <a:fld id="{AE88EA90-0C7F-461C-A261-5F2AFA866A12}" type="slidenum">
              <a:rPr lang="en-ZA" smtClean="0"/>
              <a:t>25</a:t>
            </a:fld>
            <a:endParaRPr lang="en-ZA"/>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37740" y="4090348"/>
            <a:ext cx="2505277" cy="218711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2925" y="1857155"/>
            <a:ext cx="2505278" cy="2187118"/>
          </a:xfrm>
          <a:prstGeom prst="rect">
            <a:avLst/>
          </a:prstGeom>
        </p:spPr>
      </p:pic>
      <p:cxnSp>
        <p:nvCxnSpPr>
          <p:cNvPr id="15" name="Straight Connector 14"/>
          <p:cNvCxnSpPr/>
          <p:nvPr/>
        </p:nvCxnSpPr>
        <p:spPr>
          <a:xfrm>
            <a:off x="6235000" y="1477110"/>
            <a:ext cx="0" cy="486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own Arrow 16"/>
          <p:cNvSpPr/>
          <p:nvPr/>
        </p:nvSpPr>
        <p:spPr>
          <a:xfrm>
            <a:off x="4907474" y="3868332"/>
            <a:ext cx="175846" cy="35188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sp>
        <p:nvSpPr>
          <p:cNvPr id="18" name="Down Arrow 17"/>
          <p:cNvSpPr/>
          <p:nvPr/>
        </p:nvSpPr>
        <p:spPr>
          <a:xfrm>
            <a:off x="7487641" y="3816399"/>
            <a:ext cx="175846" cy="351881"/>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6983416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Results – Sound Classification</a:t>
            </a:r>
            <a:endParaRPr lang="en-ZA" dirty="0"/>
          </a:p>
        </p:txBody>
      </p:sp>
      <p:graphicFrame>
        <p:nvGraphicFramePr>
          <p:cNvPr id="4" name="Table 3"/>
          <p:cNvGraphicFramePr>
            <a:graphicFrameLocks noGrp="1"/>
          </p:cNvGraphicFramePr>
          <p:nvPr>
            <p:extLst>
              <p:ext uri="{D42A27DB-BD31-4B8C-83A1-F6EECF244321}">
                <p14:modId xmlns:p14="http://schemas.microsoft.com/office/powerpoint/2010/main" val="2082489551"/>
              </p:ext>
            </p:extLst>
          </p:nvPr>
        </p:nvGraphicFramePr>
        <p:xfrm>
          <a:off x="201928" y="1932658"/>
          <a:ext cx="11849104" cy="1737784"/>
        </p:xfrm>
        <a:graphic>
          <a:graphicData uri="http://schemas.openxmlformats.org/drawingml/2006/table">
            <a:tbl>
              <a:tblPr firstCol="1" bandRow="1">
                <a:tableStyleId>{5C22544A-7EE6-4342-B048-85BDC9FD1C3A}</a:tableStyleId>
              </a:tblPr>
              <a:tblGrid>
                <a:gridCol w="1525132"/>
                <a:gridCol w="1147108"/>
                <a:gridCol w="1147108"/>
                <a:gridCol w="1147108"/>
                <a:gridCol w="1147108"/>
                <a:gridCol w="1147108"/>
                <a:gridCol w="1147108"/>
                <a:gridCol w="1147108"/>
                <a:gridCol w="1147108"/>
                <a:gridCol w="1147108"/>
              </a:tblGrid>
              <a:tr h="791742">
                <a:tc>
                  <a:txBody>
                    <a:bodyPr/>
                    <a:lstStyle/>
                    <a:p>
                      <a:r>
                        <a:rPr lang="en-ZA" dirty="0" smtClean="0"/>
                        <a:t>Material</a:t>
                      </a:r>
                      <a:endParaRPr lang="en-ZA" dirty="0"/>
                    </a:p>
                  </a:txBody>
                  <a:tcPr anchor="ctr"/>
                </a:tc>
                <a:tc>
                  <a:txBody>
                    <a:bodyPr/>
                    <a:lstStyle/>
                    <a:p>
                      <a:pPr algn="ctr"/>
                      <a:r>
                        <a:rPr lang="en-ZA" dirty="0" smtClean="0"/>
                        <a:t>Plastic</a:t>
                      </a:r>
                      <a:endParaRPr lang="en-ZA" dirty="0"/>
                    </a:p>
                  </a:txBody>
                  <a:tcPr anchor="ctr"/>
                </a:tc>
                <a:tc>
                  <a:txBody>
                    <a:bodyPr/>
                    <a:lstStyle/>
                    <a:p>
                      <a:pPr algn="ctr"/>
                      <a:r>
                        <a:rPr lang="en-ZA" dirty="0" smtClean="0"/>
                        <a:t>Wood</a:t>
                      </a:r>
                      <a:endParaRPr lang="en-ZA" dirty="0"/>
                    </a:p>
                  </a:txBody>
                  <a:tcPr anchor="ctr"/>
                </a:tc>
                <a:tc>
                  <a:txBody>
                    <a:bodyPr/>
                    <a:lstStyle/>
                    <a:p>
                      <a:pPr algn="ctr"/>
                      <a:r>
                        <a:rPr lang="en-ZA" dirty="0" smtClean="0"/>
                        <a:t>Gypsum</a:t>
                      </a:r>
                      <a:endParaRPr lang="en-ZA" dirty="0"/>
                    </a:p>
                  </a:txBody>
                  <a:tcPr anchor="ctr"/>
                </a:tc>
                <a:tc>
                  <a:txBody>
                    <a:bodyPr/>
                    <a:lstStyle/>
                    <a:p>
                      <a:pPr algn="ctr"/>
                      <a:r>
                        <a:rPr lang="en-ZA" dirty="0" smtClean="0"/>
                        <a:t>Ceramic</a:t>
                      </a:r>
                      <a:endParaRPr lang="en-ZA" dirty="0"/>
                    </a:p>
                  </a:txBody>
                  <a:tcPr anchor="ctr"/>
                </a:tc>
                <a:tc>
                  <a:txBody>
                    <a:bodyPr/>
                    <a:lstStyle/>
                    <a:p>
                      <a:pPr algn="ctr"/>
                      <a:r>
                        <a:rPr lang="en-ZA" dirty="0" smtClean="0"/>
                        <a:t>Melamine</a:t>
                      </a:r>
                      <a:endParaRPr lang="en-ZA" dirty="0"/>
                    </a:p>
                  </a:txBody>
                  <a:tcPr anchor="ctr"/>
                </a:tc>
                <a:tc>
                  <a:txBody>
                    <a:bodyPr/>
                    <a:lstStyle/>
                    <a:p>
                      <a:pPr algn="ctr"/>
                      <a:r>
                        <a:rPr lang="en-ZA" dirty="0" smtClean="0"/>
                        <a:t>Tile</a:t>
                      </a:r>
                      <a:endParaRPr lang="en-ZA" dirty="0"/>
                    </a:p>
                  </a:txBody>
                  <a:tcPr anchor="ctr"/>
                </a:tc>
                <a:tc>
                  <a:txBody>
                    <a:bodyPr/>
                    <a:lstStyle/>
                    <a:p>
                      <a:pPr algn="ctr"/>
                      <a:r>
                        <a:rPr lang="en-ZA" dirty="0" smtClean="0"/>
                        <a:t>Steel</a:t>
                      </a:r>
                      <a:endParaRPr lang="en-ZA" dirty="0"/>
                    </a:p>
                  </a:txBody>
                  <a:tcPr anchor="ctr"/>
                </a:tc>
                <a:tc>
                  <a:txBody>
                    <a:bodyPr/>
                    <a:lstStyle/>
                    <a:p>
                      <a:pPr algn="ctr"/>
                      <a:r>
                        <a:rPr lang="en-ZA" dirty="0" smtClean="0"/>
                        <a:t>Cotton</a:t>
                      </a:r>
                      <a:endParaRPr lang="en-ZA" dirty="0"/>
                    </a:p>
                  </a:txBody>
                  <a:tcPr anchor="ctr"/>
                </a:tc>
                <a:tc>
                  <a:txBody>
                    <a:bodyPr/>
                    <a:lstStyle/>
                    <a:p>
                      <a:pPr algn="ctr"/>
                      <a:r>
                        <a:rPr lang="en-ZA" dirty="0" smtClean="0"/>
                        <a:t>Average</a:t>
                      </a:r>
                      <a:endParaRPr lang="en-ZA" dirty="0"/>
                    </a:p>
                  </a:txBody>
                  <a:tcPr anchor="ctr"/>
                </a:tc>
              </a:tr>
              <a:tr h="473021">
                <a:tc>
                  <a:txBody>
                    <a:bodyPr/>
                    <a:lstStyle/>
                    <a:p>
                      <a:r>
                        <a:rPr lang="en-ZA" dirty="0" smtClean="0"/>
                        <a:t>Accuracy (%)</a:t>
                      </a:r>
                      <a:endParaRPr lang="en-ZA" dirty="0"/>
                    </a:p>
                  </a:txBody>
                  <a:tcPr/>
                </a:tc>
                <a:tc>
                  <a:txBody>
                    <a:bodyPr/>
                    <a:lstStyle/>
                    <a:p>
                      <a:pPr algn="ctr"/>
                      <a:r>
                        <a:rPr lang="en-ZA" dirty="0" smtClean="0"/>
                        <a:t>73.61</a:t>
                      </a:r>
                      <a:endParaRPr lang="en-ZA" dirty="0"/>
                    </a:p>
                  </a:txBody>
                  <a:tcPr/>
                </a:tc>
                <a:tc>
                  <a:txBody>
                    <a:bodyPr/>
                    <a:lstStyle/>
                    <a:p>
                      <a:pPr algn="ctr"/>
                      <a:r>
                        <a:rPr lang="en-ZA" dirty="0" smtClean="0"/>
                        <a:t>100</a:t>
                      </a:r>
                      <a:endParaRPr lang="en-ZA" dirty="0"/>
                    </a:p>
                  </a:txBody>
                  <a:tcPr/>
                </a:tc>
                <a:tc>
                  <a:txBody>
                    <a:bodyPr/>
                    <a:lstStyle/>
                    <a:p>
                      <a:pPr algn="ctr"/>
                      <a:r>
                        <a:rPr lang="en-ZA" dirty="0" smtClean="0"/>
                        <a:t>16.67</a:t>
                      </a:r>
                      <a:endParaRPr lang="en-ZA" dirty="0"/>
                    </a:p>
                  </a:txBody>
                  <a:tcPr/>
                </a:tc>
                <a:tc>
                  <a:txBody>
                    <a:bodyPr/>
                    <a:lstStyle/>
                    <a:p>
                      <a:pPr algn="ctr"/>
                      <a:r>
                        <a:rPr lang="en-ZA" dirty="0" smtClean="0"/>
                        <a:t>100</a:t>
                      </a:r>
                      <a:endParaRPr lang="en-ZA" dirty="0"/>
                    </a:p>
                  </a:txBody>
                  <a:tcPr/>
                </a:tc>
                <a:tc>
                  <a:txBody>
                    <a:bodyPr/>
                    <a:lstStyle/>
                    <a:p>
                      <a:pPr algn="ctr"/>
                      <a:r>
                        <a:rPr lang="en-ZA" dirty="0" smtClean="0"/>
                        <a:t>33.33</a:t>
                      </a:r>
                      <a:endParaRPr lang="en-ZA" dirty="0"/>
                    </a:p>
                  </a:txBody>
                  <a:tcPr/>
                </a:tc>
                <a:tc>
                  <a:txBody>
                    <a:bodyPr/>
                    <a:lstStyle/>
                    <a:p>
                      <a:pPr algn="ctr"/>
                      <a:r>
                        <a:rPr lang="en-ZA" dirty="0" smtClean="0"/>
                        <a:t>14.29</a:t>
                      </a:r>
                      <a:endParaRPr lang="en-ZA" dirty="0"/>
                    </a:p>
                  </a:txBody>
                  <a:tcPr/>
                </a:tc>
                <a:tc>
                  <a:txBody>
                    <a:bodyPr/>
                    <a:lstStyle/>
                    <a:p>
                      <a:pPr algn="ctr"/>
                      <a:r>
                        <a:rPr lang="en-ZA" dirty="0" smtClean="0"/>
                        <a:t>11.11</a:t>
                      </a:r>
                      <a:endParaRPr lang="en-ZA" dirty="0"/>
                    </a:p>
                  </a:txBody>
                  <a:tcPr/>
                </a:tc>
                <a:tc>
                  <a:txBody>
                    <a:bodyPr/>
                    <a:lstStyle/>
                    <a:p>
                      <a:pPr algn="ctr"/>
                      <a:r>
                        <a:rPr lang="en-ZA" dirty="0" smtClean="0"/>
                        <a:t>0</a:t>
                      </a:r>
                      <a:endParaRPr lang="en-ZA" dirty="0"/>
                    </a:p>
                  </a:txBody>
                  <a:tcPr/>
                </a:tc>
                <a:tc>
                  <a:txBody>
                    <a:bodyPr/>
                    <a:lstStyle/>
                    <a:p>
                      <a:pPr algn="ctr"/>
                      <a:r>
                        <a:rPr lang="en-ZA" dirty="0" smtClean="0"/>
                        <a:t>67.11</a:t>
                      </a:r>
                      <a:endParaRPr lang="en-ZA" dirty="0"/>
                    </a:p>
                  </a:txBody>
                  <a:tcPr/>
                </a:tc>
              </a:tr>
              <a:tr h="473021">
                <a:tc>
                  <a:txBody>
                    <a:bodyPr/>
                    <a:lstStyle/>
                    <a:p>
                      <a:r>
                        <a:rPr lang="en-ZA" dirty="0" smtClean="0"/>
                        <a:t>F1-Score</a:t>
                      </a:r>
                      <a:r>
                        <a:rPr lang="en-ZA" baseline="0" dirty="0" smtClean="0"/>
                        <a:t> (%)</a:t>
                      </a:r>
                      <a:endParaRPr lang="en-ZA" dirty="0"/>
                    </a:p>
                  </a:txBody>
                  <a:tcPr/>
                </a:tc>
                <a:tc>
                  <a:txBody>
                    <a:bodyPr/>
                    <a:lstStyle/>
                    <a:p>
                      <a:pPr algn="ctr"/>
                      <a:r>
                        <a:rPr lang="en-ZA" dirty="0" smtClean="0"/>
                        <a:t>82.81</a:t>
                      </a:r>
                      <a:endParaRPr lang="en-ZA" dirty="0"/>
                    </a:p>
                  </a:txBody>
                  <a:tcPr/>
                </a:tc>
                <a:tc>
                  <a:txBody>
                    <a:bodyPr/>
                    <a:lstStyle/>
                    <a:p>
                      <a:pPr algn="ctr"/>
                      <a:r>
                        <a:rPr lang="en-ZA" dirty="0" smtClean="0"/>
                        <a:t>59.52</a:t>
                      </a:r>
                      <a:endParaRPr lang="en-ZA" dirty="0"/>
                    </a:p>
                  </a:txBody>
                  <a:tcPr/>
                </a:tc>
                <a:tc>
                  <a:txBody>
                    <a:bodyPr/>
                    <a:lstStyle/>
                    <a:p>
                      <a:pPr algn="ctr"/>
                      <a:r>
                        <a:rPr lang="en-ZA" dirty="0" smtClean="0"/>
                        <a:t>16.67</a:t>
                      </a:r>
                      <a:endParaRPr lang="en-ZA" dirty="0"/>
                    </a:p>
                  </a:txBody>
                  <a:tcPr/>
                </a:tc>
                <a:tc>
                  <a:txBody>
                    <a:bodyPr/>
                    <a:lstStyle/>
                    <a:p>
                      <a:pPr algn="ctr"/>
                      <a:r>
                        <a:rPr lang="en-ZA" dirty="0" smtClean="0"/>
                        <a:t>97.30</a:t>
                      </a:r>
                      <a:endParaRPr lang="en-ZA" dirty="0"/>
                    </a:p>
                  </a:txBody>
                  <a:tcPr/>
                </a:tc>
                <a:tc>
                  <a:txBody>
                    <a:bodyPr/>
                    <a:lstStyle/>
                    <a:p>
                      <a:pPr algn="ctr"/>
                      <a:r>
                        <a:rPr lang="en-ZA" dirty="0" smtClean="0"/>
                        <a:t>42.86</a:t>
                      </a:r>
                      <a:endParaRPr lang="en-ZA" dirty="0"/>
                    </a:p>
                  </a:txBody>
                  <a:tcPr/>
                </a:tc>
                <a:tc>
                  <a:txBody>
                    <a:bodyPr/>
                    <a:lstStyle/>
                    <a:p>
                      <a:pPr algn="ctr"/>
                      <a:r>
                        <a:rPr lang="en-ZA" dirty="0" smtClean="0"/>
                        <a:t>20</a:t>
                      </a:r>
                      <a:endParaRPr lang="en-ZA" dirty="0"/>
                    </a:p>
                  </a:txBody>
                  <a:tcPr/>
                </a:tc>
                <a:tc>
                  <a:txBody>
                    <a:bodyPr/>
                    <a:lstStyle/>
                    <a:p>
                      <a:pPr algn="ctr"/>
                      <a:r>
                        <a:rPr lang="en-ZA" dirty="0" smtClean="0"/>
                        <a:t>20</a:t>
                      </a:r>
                      <a:endParaRPr lang="en-ZA" dirty="0"/>
                    </a:p>
                  </a:txBody>
                  <a:tcPr/>
                </a:tc>
                <a:tc>
                  <a:txBody>
                    <a:bodyPr/>
                    <a:lstStyle/>
                    <a:p>
                      <a:pPr algn="ctr"/>
                      <a:r>
                        <a:rPr lang="en-ZA" dirty="0" smtClean="0"/>
                        <a:t>0</a:t>
                      </a:r>
                      <a:endParaRPr lang="en-ZA" dirty="0"/>
                    </a:p>
                  </a:txBody>
                  <a:tcPr/>
                </a:tc>
                <a:tc>
                  <a:txBody>
                    <a:bodyPr/>
                    <a:lstStyle/>
                    <a:p>
                      <a:pPr algn="ctr"/>
                      <a:r>
                        <a:rPr lang="en-ZA" dirty="0" smtClean="0"/>
                        <a:t>42.39</a:t>
                      </a:r>
                      <a:endParaRPr lang="en-ZA" dirty="0"/>
                    </a:p>
                  </a:txBody>
                  <a:tcPr/>
                </a:tc>
              </a:tr>
            </a:tbl>
          </a:graphicData>
        </a:graphic>
      </p:graphicFrame>
      <p:sp>
        <p:nvSpPr>
          <p:cNvPr id="3" name="Slide Number Placeholder 2"/>
          <p:cNvSpPr>
            <a:spLocks noGrp="1"/>
          </p:cNvSpPr>
          <p:nvPr>
            <p:ph type="sldNum" sz="quarter" idx="12"/>
          </p:nvPr>
        </p:nvSpPr>
        <p:spPr/>
        <p:txBody>
          <a:bodyPr/>
          <a:lstStyle/>
          <a:p>
            <a:fld id="{AE88EA90-0C7F-461C-A261-5F2AFA866A12}" type="slidenum">
              <a:rPr lang="en-ZA" smtClean="0"/>
              <a:t>26</a:t>
            </a:fld>
            <a:endParaRPr lang="en-ZA"/>
          </a:p>
        </p:txBody>
      </p:sp>
      <p:sp>
        <p:nvSpPr>
          <p:cNvPr id="5" name="Content Placeholder 2"/>
          <p:cNvSpPr>
            <a:spLocks noGrp="1"/>
          </p:cNvSpPr>
          <p:nvPr>
            <p:ph idx="1"/>
          </p:nvPr>
        </p:nvSpPr>
        <p:spPr>
          <a:xfrm>
            <a:off x="1097280" y="3920718"/>
            <a:ext cx="10058400" cy="1829451"/>
          </a:xfrm>
        </p:spPr>
        <p:txBody>
          <a:bodyPr/>
          <a:lstStyle/>
          <a:p>
            <a:pPr>
              <a:buFont typeface="Wingdings" panose="05000000000000000000" pitchFamily="2" charset="2"/>
              <a:buChar char="§"/>
            </a:pPr>
            <a:r>
              <a:rPr lang="en-ZA" dirty="0" smtClean="0"/>
              <a:t> Plastic, wood and ceramic are classified easily</a:t>
            </a:r>
          </a:p>
          <a:p>
            <a:pPr>
              <a:buFont typeface="Wingdings" panose="05000000000000000000" pitchFamily="2" charset="2"/>
              <a:buChar char="§"/>
            </a:pPr>
            <a:r>
              <a:rPr lang="en-ZA" dirty="0"/>
              <a:t> </a:t>
            </a:r>
            <a:r>
              <a:rPr lang="en-ZA" dirty="0" smtClean="0"/>
              <a:t>Materials like cotton hardly produce any sound</a:t>
            </a:r>
          </a:p>
          <a:p>
            <a:pPr>
              <a:buFont typeface="Wingdings" panose="05000000000000000000" pitchFamily="2" charset="2"/>
              <a:buChar char="§"/>
            </a:pPr>
            <a:r>
              <a:rPr lang="en-ZA" dirty="0"/>
              <a:t> </a:t>
            </a:r>
            <a:r>
              <a:rPr lang="en-ZA" dirty="0" smtClean="0"/>
              <a:t>Sound transmission impedes recognition</a:t>
            </a:r>
          </a:p>
          <a:p>
            <a:pPr lvl="1">
              <a:buFont typeface="Wingdings" panose="05000000000000000000" pitchFamily="2" charset="2"/>
              <a:buChar char="§"/>
            </a:pPr>
            <a:r>
              <a:rPr lang="en-ZA" dirty="0" err="1" smtClean="0"/>
              <a:t>Eg</a:t>
            </a:r>
            <a:r>
              <a:rPr lang="en-ZA" dirty="0" smtClean="0"/>
              <a:t> Tile affixed to a wall sounds like a wall</a:t>
            </a:r>
            <a:endParaRPr lang="en-ZA" dirty="0"/>
          </a:p>
        </p:txBody>
      </p:sp>
    </p:spTree>
    <p:extLst>
      <p:ext uri="{BB962C8B-B14F-4D97-AF65-F5344CB8AC3E}">
        <p14:creationId xmlns:p14="http://schemas.microsoft.com/office/powerpoint/2010/main" val="13647141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5479198"/>
              </p:ext>
            </p:extLst>
          </p:nvPr>
        </p:nvGraphicFramePr>
        <p:xfrm>
          <a:off x="361953" y="1119716"/>
          <a:ext cx="11582394" cy="5121643"/>
        </p:xfrm>
        <a:graphic>
          <a:graphicData uri="http://schemas.openxmlformats.org/drawingml/2006/table">
            <a:tbl>
              <a:tblPr firstCol="1" bandRow="1">
                <a:tableStyleId>{5C22544A-7EE6-4342-B048-85BDC9FD1C3A}</a:tableStyleId>
              </a:tblPr>
              <a:tblGrid>
                <a:gridCol w="2365586"/>
                <a:gridCol w="1152101"/>
                <a:gridCol w="1152101"/>
                <a:gridCol w="1152101"/>
                <a:gridCol w="1152101"/>
                <a:gridCol w="1152101"/>
                <a:gridCol w="1152101"/>
                <a:gridCol w="1152101"/>
                <a:gridCol w="1152101"/>
              </a:tblGrid>
              <a:tr h="739667">
                <a:tc rowSpan="2">
                  <a:txBody>
                    <a:bodyPr/>
                    <a:lstStyle/>
                    <a:p>
                      <a:endParaRPr lang="en-ZA" dirty="0"/>
                    </a:p>
                  </a:txBody>
                  <a:tcPr anchor="ctr">
                    <a:lnB w="12700" cap="flat" cmpd="sng" algn="ctr">
                      <a:solidFill>
                        <a:schemeClr val="tx1"/>
                      </a:solidFill>
                      <a:prstDash val="solid"/>
                      <a:round/>
                      <a:headEnd type="none" w="med" len="med"/>
                      <a:tailEnd type="none" w="med" len="med"/>
                    </a:lnB>
                  </a:tcPr>
                </a:tc>
                <a:tc gridSpan="2">
                  <a:txBody>
                    <a:bodyPr/>
                    <a:lstStyle/>
                    <a:p>
                      <a:pPr algn="ctr"/>
                      <a:r>
                        <a:rPr lang="en-ZA" dirty="0" smtClean="0"/>
                        <a:t>Weighted Mean </a:t>
                      </a:r>
                      <a:r>
                        <a:rPr lang="en-ZA" dirty="0" err="1" smtClean="0"/>
                        <a:t>IoU</a:t>
                      </a:r>
                      <a:endParaRPr lang="en-ZA" dirty="0"/>
                    </a:p>
                  </a:txBody>
                  <a:tcPr anchor="ctr"/>
                </a:tc>
                <a:tc hMerge="1">
                  <a:txBody>
                    <a:bodyPr/>
                    <a:lstStyle/>
                    <a:p>
                      <a:endParaRPr lang="en-ZA" dirty="0"/>
                    </a:p>
                  </a:txBody>
                  <a:tcPr anchor="ctr"/>
                </a:tc>
                <a:tc gridSpan="2">
                  <a:txBody>
                    <a:bodyPr/>
                    <a:lstStyle/>
                    <a:p>
                      <a:pPr algn="ctr"/>
                      <a:r>
                        <a:rPr lang="en-ZA" dirty="0" smtClean="0"/>
                        <a:t>Mean </a:t>
                      </a:r>
                      <a:r>
                        <a:rPr lang="en-ZA" dirty="0" err="1" smtClean="0"/>
                        <a:t>IoU</a:t>
                      </a:r>
                      <a:endParaRPr lang="en-ZA" dirty="0"/>
                    </a:p>
                  </a:txBody>
                  <a:tcPr anchor="ctr"/>
                </a:tc>
                <a:tc hMerge="1">
                  <a:txBody>
                    <a:bodyPr/>
                    <a:lstStyle/>
                    <a:p>
                      <a:endParaRPr lang="en-ZA" dirty="0"/>
                    </a:p>
                  </a:txBody>
                  <a:tcPr anchor="ctr"/>
                </a:tc>
                <a:tc gridSpan="2">
                  <a:txBody>
                    <a:bodyPr/>
                    <a:lstStyle/>
                    <a:p>
                      <a:pPr algn="ctr"/>
                      <a:r>
                        <a:rPr lang="en-ZA" dirty="0" smtClean="0"/>
                        <a:t>Accuracy (%)</a:t>
                      </a:r>
                      <a:endParaRPr lang="en-ZA" dirty="0"/>
                    </a:p>
                  </a:txBody>
                  <a:tcPr anchor="ctr"/>
                </a:tc>
                <a:tc hMerge="1">
                  <a:txBody>
                    <a:bodyPr/>
                    <a:lstStyle/>
                    <a:p>
                      <a:endParaRPr lang="en-ZA" dirty="0"/>
                    </a:p>
                  </a:txBody>
                  <a:tcPr anchor="ctr"/>
                </a:tc>
                <a:tc gridSpan="2">
                  <a:txBody>
                    <a:bodyPr/>
                    <a:lstStyle/>
                    <a:p>
                      <a:pPr algn="ctr"/>
                      <a:r>
                        <a:rPr lang="en-ZA" dirty="0" smtClean="0"/>
                        <a:t>Mean F1-Score</a:t>
                      </a:r>
                      <a:endParaRPr lang="en-ZA" dirty="0"/>
                    </a:p>
                  </a:txBody>
                  <a:tcPr anchor="ctr"/>
                </a:tc>
                <a:tc hMerge="1">
                  <a:txBody>
                    <a:bodyPr/>
                    <a:lstStyle/>
                    <a:p>
                      <a:endParaRPr lang="en-ZA" dirty="0"/>
                    </a:p>
                  </a:txBody>
                  <a:tcPr anchor="ctr"/>
                </a:tc>
              </a:tr>
              <a:tr h="739667">
                <a:tc vMerge="1">
                  <a:txBody>
                    <a:bodyPr/>
                    <a:lstStyle/>
                    <a:p>
                      <a:endParaRPr lang="en-ZA" dirty="0"/>
                    </a:p>
                  </a:txBody>
                  <a:tcPr anchor="ctr"/>
                </a:tc>
                <a:tc>
                  <a:txBody>
                    <a:bodyPr/>
                    <a:lstStyle/>
                    <a:p>
                      <a:pPr algn="ctr"/>
                      <a:r>
                        <a:rPr lang="en-ZA" dirty="0" smtClean="0"/>
                        <a:t>Object</a:t>
                      </a:r>
                      <a:endParaRPr lang="en-ZA" dirty="0"/>
                    </a:p>
                  </a:txBody>
                  <a:tcPr anchor="ctr">
                    <a:lnB w="12700" cap="flat" cmpd="sng" algn="ctr">
                      <a:solidFill>
                        <a:schemeClr val="tx1"/>
                      </a:solidFill>
                      <a:prstDash val="solid"/>
                      <a:round/>
                      <a:headEnd type="none" w="med" len="med"/>
                      <a:tailEnd type="none" w="med" len="med"/>
                    </a:lnB>
                  </a:tcPr>
                </a:tc>
                <a:tc>
                  <a:txBody>
                    <a:bodyPr/>
                    <a:lstStyle/>
                    <a:p>
                      <a:pPr algn="ctr"/>
                      <a:r>
                        <a:rPr lang="en-ZA" dirty="0" smtClean="0"/>
                        <a:t>Material</a:t>
                      </a:r>
                      <a:endParaRPr lang="en-ZA" dirty="0"/>
                    </a:p>
                  </a:txBody>
                  <a:tcPr anchor="ctr">
                    <a:lnB w="12700" cap="flat" cmpd="sng" algn="ctr">
                      <a:solidFill>
                        <a:schemeClr val="tx1"/>
                      </a:solidFill>
                      <a:prstDash val="solid"/>
                      <a:round/>
                      <a:headEnd type="none" w="med" len="med"/>
                      <a:tailEnd type="none" w="med" len="med"/>
                    </a:lnB>
                  </a:tcPr>
                </a:tc>
                <a:tc>
                  <a:txBody>
                    <a:bodyPr/>
                    <a:lstStyle/>
                    <a:p>
                      <a:pPr algn="ctr"/>
                      <a:r>
                        <a:rPr lang="en-ZA" dirty="0" smtClean="0"/>
                        <a:t>Object</a:t>
                      </a:r>
                      <a:endParaRPr lang="en-ZA" dirty="0"/>
                    </a:p>
                  </a:txBody>
                  <a:tcPr anchor="ctr">
                    <a:lnB w="12700" cap="flat" cmpd="sng" algn="ctr">
                      <a:solidFill>
                        <a:schemeClr val="tx1"/>
                      </a:solidFill>
                      <a:prstDash val="solid"/>
                      <a:round/>
                      <a:headEnd type="none" w="med" len="med"/>
                      <a:tailEnd type="none" w="med" len="med"/>
                    </a:lnB>
                  </a:tcPr>
                </a:tc>
                <a:tc>
                  <a:txBody>
                    <a:bodyPr/>
                    <a:lstStyle/>
                    <a:p>
                      <a:pPr algn="ctr"/>
                      <a:r>
                        <a:rPr lang="en-ZA" dirty="0" smtClean="0"/>
                        <a:t>Material</a:t>
                      </a:r>
                      <a:endParaRPr lang="en-ZA" dirty="0"/>
                    </a:p>
                  </a:txBody>
                  <a:tcPr anchor="ctr">
                    <a:lnB w="12700" cap="flat" cmpd="sng" algn="ctr">
                      <a:solidFill>
                        <a:schemeClr val="tx1"/>
                      </a:solidFill>
                      <a:prstDash val="solid"/>
                      <a:round/>
                      <a:headEnd type="none" w="med" len="med"/>
                      <a:tailEnd type="none" w="med" len="med"/>
                    </a:lnB>
                  </a:tcPr>
                </a:tc>
                <a:tc>
                  <a:txBody>
                    <a:bodyPr/>
                    <a:lstStyle/>
                    <a:p>
                      <a:pPr algn="ctr"/>
                      <a:r>
                        <a:rPr lang="en-ZA" dirty="0" smtClean="0"/>
                        <a:t>Object</a:t>
                      </a:r>
                      <a:endParaRPr lang="en-ZA" dirty="0"/>
                    </a:p>
                  </a:txBody>
                  <a:tcPr anchor="ctr">
                    <a:lnB w="12700" cap="flat" cmpd="sng" algn="ctr">
                      <a:solidFill>
                        <a:schemeClr val="tx1"/>
                      </a:solidFill>
                      <a:prstDash val="solid"/>
                      <a:round/>
                      <a:headEnd type="none" w="med" len="med"/>
                      <a:tailEnd type="none" w="med" len="med"/>
                    </a:lnB>
                  </a:tcPr>
                </a:tc>
                <a:tc>
                  <a:txBody>
                    <a:bodyPr/>
                    <a:lstStyle/>
                    <a:p>
                      <a:pPr algn="ctr"/>
                      <a:r>
                        <a:rPr lang="en-ZA" dirty="0" smtClean="0"/>
                        <a:t>Material</a:t>
                      </a:r>
                      <a:endParaRPr lang="en-ZA" dirty="0"/>
                    </a:p>
                  </a:txBody>
                  <a:tcPr anchor="ctr">
                    <a:lnB w="12700" cap="flat" cmpd="sng" algn="ctr">
                      <a:solidFill>
                        <a:schemeClr val="tx1"/>
                      </a:solidFill>
                      <a:prstDash val="solid"/>
                      <a:round/>
                      <a:headEnd type="none" w="med" len="med"/>
                      <a:tailEnd type="none" w="med" len="med"/>
                    </a:lnB>
                  </a:tcPr>
                </a:tc>
                <a:tc>
                  <a:txBody>
                    <a:bodyPr/>
                    <a:lstStyle/>
                    <a:p>
                      <a:pPr algn="ctr"/>
                      <a:r>
                        <a:rPr lang="en-ZA" dirty="0" smtClean="0"/>
                        <a:t>Object</a:t>
                      </a:r>
                      <a:endParaRPr lang="en-ZA" dirty="0"/>
                    </a:p>
                  </a:txBody>
                  <a:tcPr anchor="ctr">
                    <a:lnB w="12700" cap="flat" cmpd="sng" algn="ctr">
                      <a:solidFill>
                        <a:schemeClr val="tx1"/>
                      </a:solidFill>
                      <a:prstDash val="solid"/>
                      <a:round/>
                      <a:headEnd type="none" w="med" len="med"/>
                      <a:tailEnd type="none" w="med" len="med"/>
                    </a:lnB>
                  </a:tcPr>
                </a:tc>
                <a:tc>
                  <a:txBody>
                    <a:bodyPr/>
                    <a:lstStyle/>
                    <a:p>
                      <a:pPr algn="ctr"/>
                      <a:r>
                        <a:rPr lang="en-ZA" dirty="0" smtClean="0"/>
                        <a:t>Material</a:t>
                      </a:r>
                      <a:endParaRPr lang="en-ZA" dirty="0"/>
                    </a:p>
                  </a:txBody>
                  <a:tcPr anchor="ctr">
                    <a:lnB w="12700" cap="flat" cmpd="sng" algn="ctr">
                      <a:solidFill>
                        <a:schemeClr val="tx1"/>
                      </a:solidFill>
                      <a:prstDash val="solid"/>
                      <a:round/>
                      <a:headEnd type="none" w="med" len="med"/>
                      <a:tailEnd type="none" w="med" len="med"/>
                    </a:lnB>
                  </a:tcPr>
                </a:tc>
              </a:tr>
              <a:tr h="441909">
                <a:tc>
                  <a:txBody>
                    <a:bodyPr/>
                    <a:lstStyle/>
                    <a:p>
                      <a:r>
                        <a:rPr lang="en-ZA" b="1" dirty="0" smtClean="0"/>
                        <a:t>Visual Features</a:t>
                      </a:r>
                      <a:r>
                        <a:rPr lang="en-ZA" b="1" baseline="0" dirty="0" smtClean="0"/>
                        <a:t> (unary)</a:t>
                      </a:r>
                      <a:endParaRPr lang="en-ZA" b="1"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31.51</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38.97</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10.16</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16.71</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49.89</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58.46</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15.54</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25.00</a:t>
                      </a:r>
                      <a:endParaRPr lang="en-ZA" dirty="0"/>
                    </a:p>
                  </a:txBody>
                  <a:tcPr>
                    <a:lnT w="12700" cap="flat" cmpd="sng" algn="ctr">
                      <a:solidFill>
                        <a:schemeClr val="tx1"/>
                      </a:solidFill>
                      <a:prstDash val="solid"/>
                      <a:round/>
                      <a:headEnd type="none" w="med" len="med"/>
                      <a:tailEnd type="none" w="med" len="med"/>
                    </a:lnT>
                  </a:tcPr>
                </a:tc>
              </a:tr>
              <a:tr h="441909">
                <a:tc>
                  <a:txBody>
                    <a:bodyPr/>
                    <a:lstStyle/>
                    <a:p>
                      <a:r>
                        <a:rPr lang="en-ZA" dirty="0" smtClean="0"/>
                        <a:t>Visual Features (unary and pairwise) [1]</a:t>
                      </a:r>
                      <a:endParaRPr lang="en-ZA" dirty="0"/>
                    </a:p>
                  </a:txBody>
                  <a:tcPr/>
                </a:tc>
                <a:tc>
                  <a:txBody>
                    <a:bodyPr/>
                    <a:lstStyle/>
                    <a:p>
                      <a:pPr algn="ctr"/>
                      <a:r>
                        <a:rPr lang="en-ZA" dirty="0" smtClean="0"/>
                        <a:t>32.54</a:t>
                      </a:r>
                      <a:endParaRPr lang="en-ZA" dirty="0"/>
                    </a:p>
                  </a:txBody>
                  <a:tcPr/>
                </a:tc>
                <a:tc>
                  <a:txBody>
                    <a:bodyPr/>
                    <a:lstStyle/>
                    <a:p>
                      <a:pPr algn="ctr"/>
                      <a:r>
                        <a:rPr lang="en-ZA" dirty="0" smtClean="0"/>
                        <a:t>40.20</a:t>
                      </a:r>
                      <a:endParaRPr lang="en-ZA" dirty="0"/>
                    </a:p>
                  </a:txBody>
                  <a:tcPr/>
                </a:tc>
                <a:tc>
                  <a:txBody>
                    <a:bodyPr/>
                    <a:lstStyle/>
                    <a:p>
                      <a:pPr algn="ctr"/>
                      <a:r>
                        <a:rPr lang="en-ZA" dirty="0" smtClean="0"/>
                        <a:t>10.69</a:t>
                      </a:r>
                      <a:endParaRPr lang="en-ZA" dirty="0"/>
                    </a:p>
                  </a:txBody>
                  <a:tcPr/>
                </a:tc>
                <a:tc>
                  <a:txBody>
                    <a:bodyPr/>
                    <a:lstStyle/>
                    <a:p>
                      <a:pPr algn="ctr"/>
                      <a:r>
                        <a:rPr lang="en-ZA" dirty="0" smtClean="0"/>
                        <a:t>17.09</a:t>
                      </a:r>
                      <a:endParaRPr lang="en-ZA" dirty="0"/>
                    </a:p>
                  </a:txBody>
                  <a:tcPr/>
                </a:tc>
                <a:tc>
                  <a:txBody>
                    <a:bodyPr/>
                    <a:lstStyle/>
                    <a:p>
                      <a:pPr algn="ctr"/>
                      <a:r>
                        <a:rPr lang="en-ZA" dirty="0" smtClean="0"/>
                        <a:t>52.19</a:t>
                      </a:r>
                      <a:endParaRPr lang="en-ZA" dirty="0"/>
                    </a:p>
                  </a:txBody>
                  <a:tcPr/>
                </a:tc>
                <a:tc>
                  <a:txBody>
                    <a:bodyPr/>
                    <a:lstStyle/>
                    <a:p>
                      <a:pPr algn="ctr"/>
                      <a:r>
                        <a:rPr lang="en-ZA" dirty="0" smtClean="0"/>
                        <a:t>60.81</a:t>
                      </a:r>
                      <a:endParaRPr lang="en-ZA" dirty="0"/>
                    </a:p>
                  </a:txBody>
                  <a:tcPr/>
                </a:tc>
                <a:tc>
                  <a:txBody>
                    <a:bodyPr/>
                    <a:lstStyle/>
                    <a:p>
                      <a:pPr algn="ctr"/>
                      <a:r>
                        <a:rPr lang="en-ZA" dirty="0" smtClean="0"/>
                        <a:t>16.06</a:t>
                      </a:r>
                      <a:endParaRPr lang="en-ZA" dirty="0"/>
                    </a:p>
                  </a:txBody>
                  <a:tcPr/>
                </a:tc>
                <a:tc>
                  <a:txBody>
                    <a:bodyPr/>
                    <a:lstStyle/>
                    <a:p>
                      <a:pPr algn="ctr"/>
                      <a:r>
                        <a:rPr lang="en-ZA" dirty="0" smtClean="0"/>
                        <a:t>25.28</a:t>
                      </a:r>
                      <a:endParaRPr lang="en-ZA" dirty="0"/>
                    </a:p>
                  </a:txBody>
                  <a:tcPr/>
                </a:tc>
              </a:tr>
              <a:tr h="441909">
                <a:tc>
                  <a:txBody>
                    <a:bodyPr/>
                    <a:lstStyle/>
                    <a:p>
                      <a:r>
                        <a:rPr lang="en-ZA" dirty="0" smtClean="0"/>
                        <a:t>Visual features (unary</a:t>
                      </a:r>
                      <a:r>
                        <a:rPr lang="en-ZA" baseline="0" dirty="0" smtClean="0"/>
                        <a:t> and pairwise)</a:t>
                      </a:r>
                      <a:endParaRPr lang="en-ZA" dirty="0"/>
                    </a:p>
                  </a:txBody>
                  <a:tcPr>
                    <a:lnB w="12700" cap="flat" cmpd="sng" algn="ctr">
                      <a:solidFill>
                        <a:schemeClr val="tx1"/>
                      </a:solidFill>
                      <a:prstDash val="solid"/>
                      <a:round/>
                      <a:headEnd type="none" w="med" len="med"/>
                      <a:tailEnd type="none" w="med" len="med"/>
                    </a:lnB>
                  </a:tcPr>
                </a:tc>
                <a:tc>
                  <a:txBody>
                    <a:bodyPr/>
                    <a:lstStyle/>
                    <a:p>
                      <a:pPr algn="ctr"/>
                      <a:r>
                        <a:rPr lang="en-ZA" dirty="0" smtClean="0"/>
                        <a:t>32.64</a:t>
                      </a:r>
                      <a:endParaRPr lang="en-ZA" dirty="0"/>
                    </a:p>
                  </a:txBody>
                  <a:tcPr>
                    <a:lnB w="12700" cap="flat" cmpd="sng" algn="ctr">
                      <a:solidFill>
                        <a:schemeClr val="tx1"/>
                      </a:solidFill>
                      <a:prstDash val="solid"/>
                      <a:round/>
                      <a:headEnd type="none" w="med" len="med"/>
                      <a:tailEnd type="none" w="med" len="med"/>
                    </a:lnB>
                  </a:tcPr>
                </a:tc>
                <a:tc>
                  <a:txBody>
                    <a:bodyPr/>
                    <a:lstStyle/>
                    <a:p>
                      <a:pPr algn="ctr"/>
                      <a:r>
                        <a:rPr lang="en-ZA" dirty="0" smtClean="0"/>
                        <a:t>41.06</a:t>
                      </a:r>
                      <a:endParaRPr lang="en-ZA" dirty="0"/>
                    </a:p>
                  </a:txBody>
                  <a:tcPr>
                    <a:lnB w="12700" cap="flat" cmpd="sng" algn="ctr">
                      <a:solidFill>
                        <a:schemeClr val="tx1"/>
                      </a:solidFill>
                      <a:prstDash val="solid"/>
                      <a:round/>
                      <a:headEnd type="none" w="med" len="med"/>
                      <a:tailEnd type="none" w="med" len="med"/>
                    </a:lnB>
                  </a:tcPr>
                </a:tc>
                <a:tc>
                  <a:txBody>
                    <a:bodyPr/>
                    <a:lstStyle/>
                    <a:p>
                      <a:pPr algn="ctr"/>
                      <a:r>
                        <a:rPr lang="en-ZA" dirty="0" smtClean="0"/>
                        <a:t>10.88</a:t>
                      </a:r>
                      <a:endParaRPr lang="en-ZA" dirty="0"/>
                    </a:p>
                  </a:txBody>
                  <a:tcPr>
                    <a:lnB w="12700" cap="flat" cmpd="sng" algn="ctr">
                      <a:solidFill>
                        <a:schemeClr val="tx1"/>
                      </a:solidFill>
                      <a:prstDash val="solid"/>
                      <a:round/>
                      <a:headEnd type="none" w="med" len="med"/>
                      <a:tailEnd type="none" w="med" len="med"/>
                    </a:lnB>
                  </a:tcPr>
                </a:tc>
                <a:tc>
                  <a:txBody>
                    <a:bodyPr/>
                    <a:lstStyle/>
                    <a:p>
                      <a:pPr algn="ctr"/>
                      <a:r>
                        <a:rPr lang="en-ZA" dirty="0" smtClean="0"/>
                        <a:t>17.65</a:t>
                      </a:r>
                      <a:endParaRPr lang="en-ZA" dirty="0"/>
                    </a:p>
                  </a:txBody>
                  <a:tcPr>
                    <a:lnB w="12700" cap="flat" cmpd="sng" algn="ctr">
                      <a:solidFill>
                        <a:schemeClr val="tx1"/>
                      </a:solidFill>
                      <a:prstDash val="solid"/>
                      <a:round/>
                      <a:headEnd type="none" w="med" len="med"/>
                      <a:tailEnd type="none" w="med" len="med"/>
                    </a:lnB>
                  </a:tcPr>
                </a:tc>
                <a:tc>
                  <a:txBody>
                    <a:bodyPr/>
                    <a:lstStyle/>
                    <a:p>
                      <a:pPr algn="ctr"/>
                      <a:r>
                        <a:rPr lang="en-ZA" dirty="0" smtClean="0"/>
                        <a:t>52.84</a:t>
                      </a:r>
                      <a:endParaRPr lang="en-ZA" dirty="0"/>
                    </a:p>
                  </a:txBody>
                  <a:tcPr>
                    <a:lnB w="12700" cap="flat" cmpd="sng" algn="ctr">
                      <a:solidFill>
                        <a:schemeClr val="tx1"/>
                      </a:solidFill>
                      <a:prstDash val="solid"/>
                      <a:round/>
                      <a:headEnd type="none" w="med" len="med"/>
                      <a:tailEnd type="none" w="med" len="med"/>
                    </a:lnB>
                  </a:tcPr>
                </a:tc>
                <a:tc>
                  <a:txBody>
                    <a:bodyPr/>
                    <a:lstStyle/>
                    <a:p>
                      <a:pPr algn="ctr"/>
                      <a:r>
                        <a:rPr lang="en-ZA" dirty="0" smtClean="0"/>
                        <a:t>62.46</a:t>
                      </a:r>
                      <a:endParaRPr lang="en-ZA" dirty="0"/>
                    </a:p>
                  </a:txBody>
                  <a:tcPr>
                    <a:lnB w="12700" cap="flat" cmpd="sng" algn="ctr">
                      <a:solidFill>
                        <a:schemeClr val="tx1"/>
                      </a:solidFill>
                      <a:prstDash val="solid"/>
                      <a:round/>
                      <a:headEnd type="none" w="med" len="med"/>
                      <a:tailEnd type="none" w="med" len="med"/>
                    </a:lnB>
                  </a:tcPr>
                </a:tc>
                <a:tc>
                  <a:txBody>
                    <a:bodyPr/>
                    <a:lstStyle/>
                    <a:p>
                      <a:pPr algn="ctr"/>
                      <a:r>
                        <a:rPr lang="en-ZA" dirty="0" smtClean="0"/>
                        <a:t>16.15</a:t>
                      </a:r>
                      <a:endParaRPr lang="en-ZA" dirty="0"/>
                    </a:p>
                  </a:txBody>
                  <a:tcPr>
                    <a:lnB w="12700" cap="flat" cmpd="sng" algn="ctr">
                      <a:solidFill>
                        <a:schemeClr val="tx1"/>
                      </a:solidFill>
                      <a:prstDash val="solid"/>
                      <a:round/>
                      <a:headEnd type="none" w="med" len="med"/>
                      <a:tailEnd type="none" w="med" len="med"/>
                    </a:lnB>
                  </a:tcPr>
                </a:tc>
                <a:tc>
                  <a:txBody>
                    <a:bodyPr/>
                    <a:lstStyle/>
                    <a:p>
                      <a:pPr algn="ctr"/>
                      <a:r>
                        <a:rPr lang="en-ZA" dirty="0" smtClean="0"/>
                        <a:t>25.91</a:t>
                      </a:r>
                      <a:endParaRPr lang="en-ZA" dirty="0"/>
                    </a:p>
                  </a:txBody>
                  <a:tcPr>
                    <a:lnB w="12700" cap="flat" cmpd="sng" algn="ctr">
                      <a:solidFill>
                        <a:schemeClr val="tx1"/>
                      </a:solidFill>
                      <a:prstDash val="solid"/>
                      <a:round/>
                      <a:headEnd type="none" w="med" len="med"/>
                      <a:tailEnd type="none" w="med" len="med"/>
                    </a:lnB>
                  </a:tcPr>
                </a:tc>
              </a:tr>
              <a:tr h="441909">
                <a:tc>
                  <a:txBody>
                    <a:bodyPr/>
                    <a:lstStyle/>
                    <a:p>
                      <a:r>
                        <a:rPr lang="en-ZA" dirty="0" smtClean="0"/>
                        <a:t>Audio-visual features (unary</a:t>
                      </a:r>
                      <a:r>
                        <a:rPr lang="en-ZA" baseline="0" dirty="0" smtClean="0"/>
                        <a:t> and pairwise)</a:t>
                      </a:r>
                      <a:endParaRPr lang="en-Z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dirty="0" smtClean="0"/>
                        <a:t>-</a:t>
                      </a:r>
                      <a:endParaRPr lang="en-Z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dirty="0" smtClean="0"/>
                        <a:t>44.54</a:t>
                      </a:r>
                      <a:endParaRPr lang="en-Z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dirty="0" smtClean="0"/>
                        <a:t>-</a:t>
                      </a:r>
                      <a:endParaRPr lang="en-Z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dirty="0" smtClean="0"/>
                        <a:t>21.83</a:t>
                      </a:r>
                      <a:endParaRPr lang="en-Z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dirty="0" smtClean="0"/>
                        <a:t>-</a:t>
                      </a:r>
                      <a:endParaRPr lang="en-Z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dirty="0" smtClean="0"/>
                        <a:t>66.45</a:t>
                      </a:r>
                      <a:endParaRPr lang="en-Z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dirty="0" smtClean="0"/>
                        <a:t>-</a:t>
                      </a:r>
                      <a:endParaRPr lang="en-Z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ZA" dirty="0" smtClean="0"/>
                        <a:t>31.49</a:t>
                      </a:r>
                      <a:endParaRPr lang="en-ZA"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1909">
                <a:tc>
                  <a:txBody>
                    <a:bodyPr/>
                    <a:lstStyle/>
                    <a:p>
                      <a:r>
                        <a:rPr lang="en-ZA" dirty="0" smtClean="0"/>
                        <a:t>Visual features only, joint optimisation</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34.40</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41.06</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11.15</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17.65</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53.63</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62.46</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17.19</a:t>
                      </a:r>
                      <a:endParaRPr lang="en-ZA" dirty="0"/>
                    </a:p>
                  </a:txBody>
                  <a:tcPr>
                    <a:lnT w="12700" cap="flat" cmpd="sng" algn="ctr">
                      <a:solidFill>
                        <a:schemeClr val="tx1"/>
                      </a:solidFill>
                      <a:prstDash val="solid"/>
                      <a:round/>
                      <a:headEnd type="none" w="med" len="med"/>
                      <a:tailEnd type="none" w="med" len="med"/>
                    </a:lnT>
                  </a:tcPr>
                </a:tc>
                <a:tc>
                  <a:txBody>
                    <a:bodyPr/>
                    <a:lstStyle/>
                    <a:p>
                      <a:pPr algn="ctr"/>
                      <a:r>
                        <a:rPr lang="en-ZA" dirty="0" smtClean="0"/>
                        <a:t>25.91</a:t>
                      </a:r>
                      <a:endParaRPr lang="en-ZA" dirty="0"/>
                    </a:p>
                  </a:txBody>
                  <a:tcPr>
                    <a:lnT w="12700" cap="flat" cmpd="sng" algn="ctr">
                      <a:solidFill>
                        <a:schemeClr val="tx1"/>
                      </a:solidFill>
                      <a:prstDash val="solid"/>
                      <a:round/>
                      <a:headEnd type="none" w="med" len="med"/>
                      <a:tailEnd type="none" w="med" len="med"/>
                    </a:lnT>
                  </a:tcPr>
                </a:tc>
              </a:tr>
              <a:tr h="441909">
                <a:tc>
                  <a:txBody>
                    <a:bodyPr/>
                    <a:lstStyle/>
                    <a:p>
                      <a:r>
                        <a:rPr lang="en-ZA" dirty="0" smtClean="0"/>
                        <a:t>Audio-visual features, joint optimisation</a:t>
                      </a:r>
                      <a:endParaRPr lang="en-ZA" dirty="0"/>
                    </a:p>
                  </a:txBody>
                  <a:tcPr/>
                </a:tc>
                <a:tc>
                  <a:txBody>
                    <a:bodyPr/>
                    <a:lstStyle/>
                    <a:p>
                      <a:pPr algn="ctr"/>
                      <a:r>
                        <a:rPr lang="en-ZA" b="1" dirty="0" smtClean="0"/>
                        <a:t>36.79</a:t>
                      </a:r>
                      <a:endParaRPr lang="en-ZA" b="1" dirty="0"/>
                    </a:p>
                  </a:txBody>
                  <a:tcPr/>
                </a:tc>
                <a:tc>
                  <a:txBody>
                    <a:bodyPr/>
                    <a:lstStyle/>
                    <a:p>
                      <a:pPr algn="ctr"/>
                      <a:r>
                        <a:rPr lang="en-ZA" b="1" dirty="0" smtClean="0"/>
                        <a:t>44.54</a:t>
                      </a:r>
                      <a:endParaRPr lang="en-ZA" b="1" dirty="0"/>
                    </a:p>
                  </a:txBody>
                  <a:tcPr/>
                </a:tc>
                <a:tc>
                  <a:txBody>
                    <a:bodyPr/>
                    <a:lstStyle/>
                    <a:p>
                      <a:pPr algn="ctr"/>
                      <a:r>
                        <a:rPr lang="en-ZA" b="1" dirty="0" smtClean="0"/>
                        <a:t>12.80</a:t>
                      </a:r>
                      <a:endParaRPr lang="en-ZA" b="1" dirty="0"/>
                    </a:p>
                  </a:txBody>
                  <a:tcPr/>
                </a:tc>
                <a:tc>
                  <a:txBody>
                    <a:bodyPr/>
                    <a:lstStyle/>
                    <a:p>
                      <a:pPr algn="ctr"/>
                      <a:r>
                        <a:rPr lang="en-ZA" b="1" dirty="0" smtClean="0"/>
                        <a:t>21.83</a:t>
                      </a:r>
                      <a:endParaRPr lang="en-ZA" b="1" dirty="0"/>
                    </a:p>
                  </a:txBody>
                  <a:tcPr/>
                </a:tc>
                <a:tc>
                  <a:txBody>
                    <a:bodyPr/>
                    <a:lstStyle/>
                    <a:p>
                      <a:pPr algn="ctr"/>
                      <a:r>
                        <a:rPr lang="en-ZA" b="1" dirty="0" smtClean="0"/>
                        <a:t>55.65</a:t>
                      </a:r>
                      <a:endParaRPr lang="en-ZA" b="1" dirty="0"/>
                    </a:p>
                  </a:txBody>
                  <a:tcPr/>
                </a:tc>
                <a:tc>
                  <a:txBody>
                    <a:bodyPr/>
                    <a:lstStyle/>
                    <a:p>
                      <a:pPr algn="ctr"/>
                      <a:r>
                        <a:rPr lang="en-ZA" b="1" dirty="0" smtClean="0"/>
                        <a:t>66.45</a:t>
                      </a:r>
                      <a:endParaRPr lang="en-ZA" b="1" dirty="0"/>
                    </a:p>
                  </a:txBody>
                  <a:tcPr/>
                </a:tc>
                <a:tc>
                  <a:txBody>
                    <a:bodyPr/>
                    <a:lstStyle/>
                    <a:p>
                      <a:pPr algn="ctr"/>
                      <a:r>
                        <a:rPr lang="en-ZA" b="1" dirty="0" smtClean="0"/>
                        <a:t>19.59</a:t>
                      </a:r>
                      <a:endParaRPr lang="en-ZA" b="1" dirty="0"/>
                    </a:p>
                  </a:txBody>
                  <a:tcPr/>
                </a:tc>
                <a:tc>
                  <a:txBody>
                    <a:bodyPr/>
                    <a:lstStyle/>
                    <a:p>
                      <a:pPr algn="ctr"/>
                      <a:r>
                        <a:rPr lang="en-ZA" b="1" dirty="0" smtClean="0"/>
                        <a:t>31.49</a:t>
                      </a:r>
                      <a:endParaRPr lang="en-ZA" b="1" dirty="0"/>
                    </a:p>
                  </a:txBody>
                  <a:tcPr/>
                </a:tc>
              </a:tr>
            </a:tbl>
          </a:graphicData>
        </a:graphic>
      </p:graphicFrame>
      <p:grpSp>
        <p:nvGrpSpPr>
          <p:cNvPr id="8" name="Group 7"/>
          <p:cNvGrpSpPr/>
          <p:nvPr/>
        </p:nvGrpSpPr>
        <p:grpSpPr>
          <a:xfrm>
            <a:off x="952500" y="134203"/>
            <a:ext cx="11239500" cy="830997"/>
            <a:chOff x="952500" y="324703"/>
            <a:chExt cx="11239500" cy="830997"/>
          </a:xfrm>
        </p:grpSpPr>
        <p:sp>
          <p:nvSpPr>
            <p:cNvPr id="5" name="TextBox 4"/>
            <p:cNvSpPr txBox="1"/>
            <p:nvPr/>
          </p:nvSpPr>
          <p:spPr>
            <a:xfrm>
              <a:off x="952500" y="324703"/>
              <a:ext cx="11239500" cy="830997"/>
            </a:xfrm>
            <a:prstGeom prst="rect">
              <a:avLst/>
            </a:prstGeom>
            <a:noFill/>
          </p:spPr>
          <p:txBody>
            <a:bodyPr wrap="square" rtlCol="0">
              <a:spAutoFit/>
            </a:bodyPr>
            <a:lstStyle/>
            <a:p>
              <a:r>
                <a:rPr lang="en-ZA" sz="4800" spc="-50" dirty="0">
                  <a:solidFill>
                    <a:schemeClr val="tx1">
                      <a:lumMod val="75000"/>
                      <a:lumOff val="25000"/>
                    </a:schemeClr>
                  </a:solidFill>
                  <a:latin typeface="+mj-lt"/>
                  <a:ea typeface="+mj-ea"/>
                  <a:cs typeface="+mj-cs"/>
                </a:rPr>
                <a:t>Results – Semantic Segmentation</a:t>
              </a:r>
            </a:p>
          </p:txBody>
        </p:sp>
        <p:cxnSp>
          <p:nvCxnSpPr>
            <p:cNvPr id="7" name="Straight Connector 6"/>
            <p:cNvCxnSpPr/>
            <p:nvPr/>
          </p:nvCxnSpPr>
          <p:spPr>
            <a:xfrm>
              <a:off x="1085850" y="1155700"/>
              <a:ext cx="101346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0" y="6445894"/>
            <a:ext cx="12001500" cy="584775"/>
          </a:xfrm>
          <a:prstGeom prst="rect">
            <a:avLst/>
          </a:prstGeom>
          <a:noFill/>
        </p:spPr>
        <p:txBody>
          <a:bodyPr wrap="square" rtlCol="0">
            <a:spAutoFit/>
          </a:bodyPr>
          <a:lstStyle/>
          <a:p>
            <a:r>
              <a:rPr lang="en-ZA" sz="1600" dirty="0" smtClean="0">
                <a:solidFill>
                  <a:schemeClr val="bg1"/>
                </a:solidFill>
              </a:rPr>
              <a:t>[1] </a:t>
            </a:r>
            <a:r>
              <a:rPr lang="en-ZA" sz="1600" dirty="0" err="1" smtClean="0">
                <a:solidFill>
                  <a:schemeClr val="bg1"/>
                </a:solidFill>
              </a:rPr>
              <a:t>Ladicky</a:t>
            </a:r>
            <a:r>
              <a:rPr lang="en-ZA" sz="1600" dirty="0" smtClean="0">
                <a:solidFill>
                  <a:schemeClr val="bg1"/>
                </a:solidFill>
              </a:rPr>
              <a:t>, 2009</a:t>
            </a:r>
            <a:r>
              <a:rPr lang="en-ZA" sz="1600" dirty="0"/>
              <a:t/>
            </a:r>
            <a:br>
              <a:rPr lang="en-ZA" sz="1600" dirty="0"/>
            </a:br>
            <a:endParaRPr lang="en-ZA" sz="1600" dirty="0">
              <a:solidFill>
                <a:schemeClr val="bg1"/>
              </a:solidFill>
            </a:endParaRPr>
          </a:p>
        </p:txBody>
      </p:sp>
      <p:sp>
        <p:nvSpPr>
          <p:cNvPr id="2" name="Slide Number Placeholder 1"/>
          <p:cNvSpPr>
            <a:spLocks noGrp="1"/>
          </p:cNvSpPr>
          <p:nvPr>
            <p:ph type="sldNum" sz="quarter" idx="12"/>
          </p:nvPr>
        </p:nvSpPr>
        <p:spPr/>
        <p:txBody>
          <a:bodyPr/>
          <a:lstStyle/>
          <a:p>
            <a:fld id="{AE88EA90-0C7F-461C-A261-5F2AFA866A12}" type="slidenum">
              <a:rPr lang="en-ZA" smtClean="0"/>
              <a:t>27</a:t>
            </a:fld>
            <a:endParaRPr lang="en-ZA" dirty="0"/>
          </a:p>
        </p:txBody>
      </p:sp>
    </p:spTree>
    <p:extLst>
      <p:ext uri="{BB962C8B-B14F-4D97-AF65-F5344CB8AC3E}">
        <p14:creationId xmlns:p14="http://schemas.microsoft.com/office/powerpoint/2010/main" val="1475147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Conclusions and Future Work</a:t>
            </a:r>
            <a:endParaRPr lang="en-ZA"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ZA" dirty="0" smtClean="0"/>
              <a:t> Complementary sensory modalities can be used to improve classification performance</a:t>
            </a:r>
          </a:p>
          <a:p>
            <a:pPr>
              <a:buFont typeface="Wingdings" panose="05000000000000000000" pitchFamily="2" charset="2"/>
              <a:buChar char="§"/>
            </a:pPr>
            <a:r>
              <a:rPr lang="en-ZA" dirty="0"/>
              <a:t> </a:t>
            </a:r>
            <a:r>
              <a:rPr lang="en-ZA" dirty="0" smtClean="0"/>
              <a:t>CRF model can use sparse auditory information effectively to augment existing visual data</a:t>
            </a:r>
          </a:p>
          <a:p>
            <a:pPr>
              <a:buFont typeface="Wingdings" panose="05000000000000000000" pitchFamily="2" charset="2"/>
              <a:buChar char="§"/>
            </a:pPr>
            <a:r>
              <a:rPr lang="en-ZA" dirty="0"/>
              <a:t> </a:t>
            </a:r>
            <a:r>
              <a:rPr lang="en-ZA" dirty="0" smtClean="0"/>
              <a:t>Dataset is publicly available - </a:t>
            </a:r>
            <a:r>
              <a:rPr lang="en-ZA" dirty="0">
                <a:hlinkClick r:id="rId3"/>
              </a:rPr>
              <a:t>www.robots.ox.ac.uk/~tvg/projects/AudioVisual</a:t>
            </a:r>
            <a:r>
              <a:rPr lang="en-ZA" dirty="0" smtClean="0">
                <a:hlinkClick r:id="rId3"/>
              </a:rPr>
              <a:t>/</a:t>
            </a:r>
            <a:endParaRPr lang="en-ZA" dirty="0"/>
          </a:p>
          <a:p>
            <a:pPr>
              <a:buFont typeface="Wingdings" panose="05000000000000000000" pitchFamily="2" charset="2"/>
              <a:buChar char="§"/>
            </a:pPr>
            <a:r>
              <a:rPr lang="en-ZA" dirty="0"/>
              <a:t> </a:t>
            </a:r>
            <a:r>
              <a:rPr lang="en-ZA" dirty="0" smtClean="0"/>
              <a:t>Implement this system on a robot</a:t>
            </a:r>
          </a:p>
          <a:p>
            <a:pPr>
              <a:buFont typeface="Wingdings" panose="05000000000000000000" pitchFamily="2" charset="2"/>
              <a:buChar char="§"/>
            </a:pPr>
            <a:r>
              <a:rPr lang="en-ZA" dirty="0"/>
              <a:t> </a:t>
            </a:r>
            <a:r>
              <a:rPr lang="en-ZA" dirty="0" smtClean="0"/>
              <a:t>Combine more sensory modalities. </a:t>
            </a:r>
            <a:endParaRPr lang="en-ZA" dirty="0"/>
          </a:p>
        </p:txBody>
      </p:sp>
      <p:sp>
        <p:nvSpPr>
          <p:cNvPr id="5" name="Slide Number Placeholder 4"/>
          <p:cNvSpPr>
            <a:spLocks noGrp="1"/>
          </p:cNvSpPr>
          <p:nvPr>
            <p:ph type="sldNum" sz="quarter" idx="12"/>
          </p:nvPr>
        </p:nvSpPr>
        <p:spPr/>
        <p:txBody>
          <a:bodyPr/>
          <a:lstStyle/>
          <a:p>
            <a:fld id="{AE88EA90-0C7F-461C-A261-5F2AFA866A12}" type="slidenum">
              <a:rPr lang="en-ZA" smtClean="0"/>
              <a:t>28</a:t>
            </a:fld>
            <a:endParaRPr lang="en-ZA"/>
          </a:p>
        </p:txBody>
      </p:sp>
    </p:spTree>
    <p:extLst>
      <p:ext uri="{BB962C8B-B14F-4D97-AF65-F5344CB8AC3E}">
        <p14:creationId xmlns:p14="http://schemas.microsoft.com/office/powerpoint/2010/main" val="13791201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ZA" dirty="0" smtClean="0"/>
              <a:t>Incorporating additional modalities</a:t>
            </a:r>
            <a:endParaRPr lang="en-ZA" dirty="0"/>
          </a:p>
        </p:txBody>
      </p:sp>
      <p:sp>
        <p:nvSpPr>
          <p:cNvPr id="3" name="Content Placeholder 2"/>
          <p:cNvSpPr>
            <a:spLocks noGrp="1"/>
          </p:cNvSpPr>
          <p:nvPr>
            <p:ph idx="1"/>
          </p:nvPr>
        </p:nvSpPr>
        <p:spPr>
          <a:xfrm>
            <a:off x="1097280" y="1845734"/>
            <a:ext cx="5532120" cy="4023360"/>
          </a:xfrm>
        </p:spPr>
        <p:txBody>
          <a:bodyPr/>
          <a:lstStyle/>
          <a:p>
            <a:pPr>
              <a:buFont typeface="Wingdings" panose="05000000000000000000" pitchFamily="2" charset="2"/>
              <a:buChar char="§"/>
            </a:pPr>
            <a:r>
              <a:rPr lang="en-ZA" dirty="0" smtClean="0"/>
              <a:t> Vision community has been focussed on using only visual information for scene understanding.</a:t>
            </a:r>
          </a:p>
          <a:p>
            <a:pPr>
              <a:buFont typeface="Wingdings" panose="05000000000000000000" pitchFamily="2" charset="2"/>
              <a:buChar char="§"/>
            </a:pPr>
            <a:r>
              <a:rPr lang="en-ZA" dirty="0" smtClean="0"/>
              <a:t> But we could incorporate other sensory modalities into scene understanding, such as audio</a:t>
            </a:r>
          </a:p>
          <a:p>
            <a:pPr>
              <a:buFont typeface="Wingdings" panose="05000000000000000000" pitchFamily="2" charset="2"/>
              <a:buChar char="§"/>
            </a:pPr>
            <a:r>
              <a:rPr lang="en-ZA" dirty="0" smtClean="0"/>
              <a:t> Audio helps disambiguate object classes which are visually similar, but made of different materials</a:t>
            </a:r>
          </a:p>
          <a:p>
            <a:pPr>
              <a:buFont typeface="Wingdings" panose="05000000000000000000" pitchFamily="2" charset="2"/>
              <a:buChar char="§"/>
            </a:pPr>
            <a:r>
              <a:rPr lang="en-ZA" dirty="0" smtClean="0"/>
              <a:t> Humans after all, use more than just their dominant sense of sight, for understanding their environment. </a:t>
            </a:r>
            <a:endParaRPr lang="en-ZA" dirty="0"/>
          </a:p>
        </p:txBody>
      </p:sp>
      <p:sp>
        <p:nvSpPr>
          <p:cNvPr id="4" name="Slide Number Placeholder 3"/>
          <p:cNvSpPr>
            <a:spLocks noGrp="1"/>
          </p:cNvSpPr>
          <p:nvPr>
            <p:ph type="sldNum" sz="quarter" idx="12"/>
          </p:nvPr>
        </p:nvSpPr>
        <p:spPr/>
        <p:txBody>
          <a:bodyPr/>
          <a:lstStyle/>
          <a:p>
            <a:fld id="{AE88EA90-0C7F-461C-A261-5F2AFA866A12}" type="slidenum">
              <a:rPr lang="en-ZA" smtClean="0"/>
              <a:t>3</a:t>
            </a:fld>
            <a:endParaRPr lang="en-ZA"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3206" r="32948" b="51666"/>
          <a:stretch/>
        </p:blipFill>
        <p:spPr>
          <a:xfrm>
            <a:off x="6939980" y="2551589"/>
            <a:ext cx="1547447" cy="1530682"/>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67438" r="-514" b="51666"/>
          <a:stretch/>
        </p:blipFill>
        <p:spPr>
          <a:xfrm>
            <a:off x="8704263" y="2551589"/>
            <a:ext cx="1512277" cy="153068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66666" t="47736" r="-1666" b="3956"/>
          <a:stretch/>
        </p:blipFill>
        <p:spPr>
          <a:xfrm>
            <a:off x="10433377" y="2552410"/>
            <a:ext cx="1600200" cy="1529861"/>
          </a:xfrm>
          <a:prstGeom prst="rect">
            <a:avLst/>
          </a:prstGeom>
        </p:spPr>
      </p:pic>
      <p:pic>
        <p:nvPicPr>
          <p:cNvPr id="1026" name="Picture 2" descr="https://www.asus.com/media/global/products/ew6QHQeiYGMMAn69/P_5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4142" y="4082271"/>
            <a:ext cx="1563284" cy="15632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2846" y="4315349"/>
            <a:ext cx="1097128" cy="1097128"/>
          </a:xfrm>
          <a:prstGeom prst="rect">
            <a:avLst/>
          </a:prstGeom>
        </p:spPr>
      </p:pic>
      <p:pic>
        <p:nvPicPr>
          <p:cNvPr id="1028" name="Picture 4" descr="http://www.trossenrobotics.com/resize/shared/images/PImages/KIT-RK-REACTOR-d.jpg?bw=1000&amp;bh=100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78405" y="4240921"/>
            <a:ext cx="1404634" cy="14046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924141" y="2111118"/>
            <a:ext cx="4958897" cy="369332"/>
          </a:xfrm>
          <a:prstGeom prst="rect">
            <a:avLst/>
          </a:prstGeom>
          <a:noFill/>
        </p:spPr>
        <p:txBody>
          <a:bodyPr wrap="square" rtlCol="0">
            <a:spAutoFit/>
          </a:bodyPr>
          <a:lstStyle/>
          <a:p>
            <a:pPr algn="ctr"/>
            <a:r>
              <a:rPr lang="en-ZA" dirty="0" smtClean="0">
                <a:latin typeface="+mj-lt"/>
              </a:rPr>
              <a:t>Human Senses</a:t>
            </a:r>
            <a:endParaRPr lang="en-ZA" dirty="0">
              <a:latin typeface="+mj-lt"/>
            </a:endParaRPr>
          </a:p>
        </p:txBody>
      </p:sp>
      <p:sp>
        <p:nvSpPr>
          <p:cNvPr id="12" name="TextBox 11"/>
          <p:cNvSpPr txBox="1"/>
          <p:nvPr/>
        </p:nvSpPr>
        <p:spPr>
          <a:xfrm>
            <a:off x="6924140" y="5522460"/>
            <a:ext cx="4958897" cy="369332"/>
          </a:xfrm>
          <a:prstGeom prst="rect">
            <a:avLst/>
          </a:prstGeom>
          <a:noFill/>
        </p:spPr>
        <p:txBody>
          <a:bodyPr wrap="square" rtlCol="0">
            <a:spAutoFit/>
          </a:bodyPr>
          <a:lstStyle/>
          <a:p>
            <a:pPr algn="ctr"/>
            <a:r>
              <a:rPr lang="en-ZA" dirty="0" smtClean="0">
                <a:latin typeface="+mj-lt"/>
              </a:rPr>
              <a:t>Robot Senses</a:t>
            </a:r>
            <a:endParaRPr lang="en-ZA" dirty="0">
              <a:latin typeface="+mj-lt"/>
            </a:endParaRPr>
          </a:p>
        </p:txBody>
      </p:sp>
    </p:spTree>
    <p:extLst>
      <p:ext uri="{BB962C8B-B14F-4D97-AF65-F5344CB8AC3E}">
        <p14:creationId xmlns:p14="http://schemas.microsoft.com/office/powerpoint/2010/main" val="11457710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6871063" cy="1440597"/>
          </a:xfrm>
        </p:spPr>
        <p:txBody>
          <a:bodyPr/>
          <a:lstStyle/>
          <a:p>
            <a:r>
              <a:rPr lang="en-ZA" dirty="0" smtClean="0"/>
              <a:t>Using auditory information</a:t>
            </a:r>
            <a:endParaRPr lang="en-ZA" dirty="0"/>
          </a:p>
        </p:txBody>
      </p:sp>
      <p:sp>
        <p:nvSpPr>
          <p:cNvPr id="3" name="Content Placeholder 2"/>
          <p:cNvSpPr>
            <a:spLocks noGrp="1"/>
          </p:cNvSpPr>
          <p:nvPr>
            <p:ph idx="1"/>
          </p:nvPr>
        </p:nvSpPr>
        <p:spPr>
          <a:xfrm>
            <a:off x="1097280" y="1845734"/>
            <a:ext cx="6871063" cy="4023360"/>
          </a:xfrm>
        </p:spPr>
        <p:txBody>
          <a:bodyPr/>
          <a:lstStyle/>
          <a:p>
            <a:pPr>
              <a:buFont typeface="Wingdings" panose="05000000000000000000" pitchFamily="2" charset="2"/>
              <a:buChar char="§"/>
            </a:pPr>
            <a:r>
              <a:rPr lang="en-ZA" dirty="0" smtClean="0"/>
              <a:t> We envisaged a robot which taps objects in its environment and records the resultant sounds.</a:t>
            </a:r>
          </a:p>
          <a:p>
            <a:pPr>
              <a:buFont typeface="Wingdings" panose="05000000000000000000" pitchFamily="2" charset="2"/>
              <a:buChar char="§"/>
            </a:pPr>
            <a:r>
              <a:rPr lang="en-ZA" dirty="0" smtClean="0"/>
              <a:t> The additional auditory information could then be used to refine its existing predictions.</a:t>
            </a:r>
          </a:p>
          <a:p>
            <a:pPr>
              <a:buFont typeface="Wingdings" panose="05000000000000000000" pitchFamily="2" charset="2"/>
              <a:buChar char="§"/>
            </a:pPr>
            <a:r>
              <a:rPr lang="en-ZA" dirty="0"/>
              <a:t> </a:t>
            </a:r>
            <a:r>
              <a:rPr lang="en-ZA" dirty="0" smtClean="0"/>
              <a:t>Robot is more “human-like” as it uses multiple senses</a:t>
            </a:r>
          </a:p>
          <a:p>
            <a:pPr>
              <a:buFont typeface="Wingdings" panose="05000000000000000000" pitchFamily="2" charset="2"/>
              <a:buChar char="§"/>
            </a:pPr>
            <a:r>
              <a:rPr lang="en-ZA" dirty="0" smtClean="0"/>
              <a:t> Future research direction to use “passive” audio in the environment</a:t>
            </a:r>
          </a:p>
          <a:p>
            <a:pPr>
              <a:buFont typeface="Wingdings" panose="05000000000000000000" pitchFamily="2" charset="2"/>
              <a:buChar char="§"/>
            </a:pPr>
            <a:endParaRPr lang="en-ZA" dirty="0"/>
          </a:p>
        </p:txBody>
      </p:sp>
      <p:sp>
        <p:nvSpPr>
          <p:cNvPr id="7" name="TextBox 6"/>
          <p:cNvSpPr txBox="1"/>
          <p:nvPr/>
        </p:nvSpPr>
        <p:spPr>
          <a:xfrm>
            <a:off x="3360538" y="5096222"/>
            <a:ext cx="5191536" cy="923330"/>
          </a:xfrm>
          <a:prstGeom prst="rect">
            <a:avLst/>
          </a:prstGeom>
          <a:noFill/>
        </p:spPr>
        <p:txBody>
          <a:bodyPr wrap="square" rtlCol="0">
            <a:spAutoFit/>
          </a:bodyPr>
          <a:lstStyle/>
          <a:p>
            <a:r>
              <a:rPr lang="en-ZA" i="1" dirty="0" smtClean="0"/>
              <a:t>Our </a:t>
            </a:r>
            <a:r>
              <a:rPr lang="en-ZA" i="1" dirty="0" err="1" smtClean="0"/>
              <a:t>TurtleBot</a:t>
            </a:r>
            <a:r>
              <a:rPr lang="en-ZA" i="1" dirty="0" smtClean="0"/>
              <a:t> 2 which unfortunately, arrived too late to be used in this paper. Hence, we collected the sounds manually</a:t>
            </a:r>
            <a:endParaRPr lang="en-ZA" i="1" dirty="0"/>
          </a:p>
        </p:txBody>
      </p:sp>
      <p:sp>
        <p:nvSpPr>
          <p:cNvPr id="5" name="Slide Number Placeholder 4"/>
          <p:cNvSpPr>
            <a:spLocks noGrp="1"/>
          </p:cNvSpPr>
          <p:nvPr>
            <p:ph type="sldNum" sz="quarter" idx="12"/>
          </p:nvPr>
        </p:nvSpPr>
        <p:spPr/>
        <p:txBody>
          <a:bodyPr/>
          <a:lstStyle/>
          <a:p>
            <a:fld id="{AE88EA90-0C7F-461C-A261-5F2AFA866A12}" type="slidenum">
              <a:rPr lang="en-ZA" smtClean="0"/>
              <a:t>4</a:t>
            </a:fld>
            <a:endParaRPr lang="en-ZA"/>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3351" y="142223"/>
            <a:ext cx="3386949" cy="6021243"/>
          </a:xfrm>
          <a:prstGeom prst="rect">
            <a:avLst/>
          </a:prstGeom>
          <a:ln w="76200">
            <a:solidFill>
              <a:schemeClr val="bg1"/>
            </a:solidFill>
          </a:ln>
        </p:spPr>
      </p:pic>
    </p:spTree>
    <p:extLst>
      <p:ext uri="{BB962C8B-B14F-4D97-AF65-F5344CB8AC3E}">
        <p14:creationId xmlns:p14="http://schemas.microsoft.com/office/powerpoint/2010/main" val="14790148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Acoustics</a:t>
            </a:r>
            <a:endParaRPr lang="en-ZA" dirty="0"/>
          </a:p>
        </p:txBody>
      </p:sp>
      <p:sp>
        <p:nvSpPr>
          <p:cNvPr id="3" name="Content Placeholder 2"/>
          <p:cNvSpPr>
            <a:spLocks noGrp="1"/>
          </p:cNvSpPr>
          <p:nvPr>
            <p:ph idx="1"/>
          </p:nvPr>
        </p:nvSpPr>
        <p:spPr>
          <a:xfrm>
            <a:off x="1097280" y="1848154"/>
            <a:ext cx="5695406" cy="3972075"/>
          </a:xfrm>
        </p:spPr>
        <p:txBody>
          <a:bodyPr/>
          <a:lstStyle/>
          <a:p>
            <a:pPr>
              <a:buFont typeface="Wingdings" panose="05000000000000000000" pitchFamily="2" charset="2"/>
              <a:buChar char="§"/>
            </a:pPr>
            <a:r>
              <a:rPr lang="en-GB" dirty="0" smtClean="0"/>
              <a:t> Sound </a:t>
            </a:r>
            <a:r>
              <a:rPr lang="en-GB" dirty="0"/>
              <a:t>is pressure waves travelling through the air</a:t>
            </a:r>
          </a:p>
          <a:p>
            <a:pPr>
              <a:buFont typeface="Wingdings" panose="05000000000000000000" pitchFamily="2" charset="2"/>
              <a:buChar char="§"/>
            </a:pPr>
            <a:r>
              <a:rPr lang="en-GB" dirty="0" smtClean="0"/>
              <a:t> When </a:t>
            </a:r>
            <a:r>
              <a:rPr lang="en-GB" dirty="0"/>
              <a:t>an object is struck, particles in the object vibrate. Pressure waves are transmitted through the object, but also reflected. </a:t>
            </a:r>
          </a:p>
          <a:p>
            <a:pPr>
              <a:buFont typeface="Wingdings" panose="05000000000000000000" pitchFamily="2" charset="2"/>
              <a:buChar char="§"/>
            </a:pPr>
            <a:r>
              <a:rPr lang="en-GB" dirty="0" smtClean="0"/>
              <a:t> The object’s </a:t>
            </a:r>
            <a:r>
              <a:rPr lang="en-GB" dirty="0"/>
              <a:t>density and volume determine reflection and transmission of waves</a:t>
            </a:r>
            <a:r>
              <a:rPr lang="en-GB" dirty="0" smtClean="0"/>
              <a:t>.</a:t>
            </a:r>
          </a:p>
          <a:p>
            <a:pPr>
              <a:buFont typeface="Wingdings" panose="05000000000000000000" pitchFamily="2" charset="2"/>
              <a:buChar char="§"/>
            </a:pPr>
            <a:r>
              <a:rPr lang="en-GB" dirty="0"/>
              <a:t> </a:t>
            </a:r>
            <a:r>
              <a:rPr lang="en-GB" dirty="0" smtClean="0"/>
              <a:t>Can get acoustic echoes when waves reflect off multiple surfaces.</a:t>
            </a:r>
          </a:p>
          <a:p>
            <a:pPr>
              <a:buFont typeface="Wingdings" panose="05000000000000000000" pitchFamily="2" charset="2"/>
              <a:buChar char="§"/>
            </a:pPr>
            <a:r>
              <a:rPr lang="en-GB" dirty="0"/>
              <a:t> </a:t>
            </a:r>
            <a:r>
              <a:rPr lang="en-GB" dirty="0" smtClean="0"/>
              <a:t>Sound is very localised</a:t>
            </a:r>
            <a:endParaRPr lang="en-GB" dirty="0"/>
          </a:p>
          <a:p>
            <a:endParaRPr lang="en-ZA" dirty="0"/>
          </a:p>
        </p:txBody>
      </p:sp>
      <p:pic>
        <p:nvPicPr>
          <p:cNvPr id="4" name="Picture 3"/>
          <p:cNvPicPr>
            <a:picLocks noChangeAspect="1"/>
          </p:cNvPicPr>
          <p:nvPr/>
        </p:nvPicPr>
        <p:blipFill>
          <a:blip r:embed="rId3"/>
          <a:stretch>
            <a:fillRect/>
          </a:stretch>
        </p:blipFill>
        <p:spPr>
          <a:xfrm>
            <a:off x="6792686" y="1845734"/>
            <a:ext cx="4726247" cy="3640666"/>
          </a:xfrm>
          <a:prstGeom prst="rect">
            <a:avLst/>
          </a:prstGeom>
        </p:spPr>
      </p:pic>
      <p:sp>
        <p:nvSpPr>
          <p:cNvPr id="5" name="TextBox 4"/>
          <p:cNvSpPr txBox="1"/>
          <p:nvPr/>
        </p:nvSpPr>
        <p:spPr>
          <a:xfrm>
            <a:off x="0" y="6445894"/>
            <a:ext cx="5878286" cy="338554"/>
          </a:xfrm>
          <a:prstGeom prst="rect">
            <a:avLst/>
          </a:prstGeom>
          <a:noFill/>
        </p:spPr>
        <p:txBody>
          <a:bodyPr wrap="square" rtlCol="0">
            <a:spAutoFit/>
          </a:bodyPr>
          <a:lstStyle/>
          <a:p>
            <a:r>
              <a:rPr lang="en-ZA" sz="1600" dirty="0" smtClean="0">
                <a:solidFill>
                  <a:schemeClr val="bg1"/>
                </a:solidFill>
              </a:rPr>
              <a:t>Y </a:t>
            </a:r>
            <a:r>
              <a:rPr lang="en-ZA" sz="1600" dirty="0">
                <a:solidFill>
                  <a:schemeClr val="bg1"/>
                </a:solidFill>
              </a:rPr>
              <a:t>Kim. Sound Propagation – An Impedance Based Approach</a:t>
            </a:r>
          </a:p>
        </p:txBody>
      </p:sp>
      <p:sp>
        <p:nvSpPr>
          <p:cNvPr id="6" name="Slide Number Placeholder 5"/>
          <p:cNvSpPr>
            <a:spLocks noGrp="1"/>
          </p:cNvSpPr>
          <p:nvPr>
            <p:ph type="sldNum" sz="quarter" idx="12"/>
          </p:nvPr>
        </p:nvSpPr>
        <p:spPr/>
        <p:txBody>
          <a:bodyPr/>
          <a:lstStyle/>
          <a:p>
            <a:fld id="{AE88EA90-0C7F-461C-A261-5F2AFA866A12}" type="slidenum">
              <a:rPr lang="en-ZA" smtClean="0"/>
              <a:t>5</a:t>
            </a:fld>
            <a:endParaRPr lang="en-ZA"/>
          </a:p>
        </p:txBody>
      </p:sp>
    </p:spTree>
    <p:extLst>
      <p:ext uri="{BB962C8B-B14F-4D97-AF65-F5344CB8AC3E}">
        <p14:creationId xmlns:p14="http://schemas.microsoft.com/office/powerpoint/2010/main" val="27319955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Sound as a Material Property</a:t>
            </a:r>
            <a:endParaRPr lang="en-ZA" dirty="0"/>
          </a:p>
        </p:txBody>
      </p:sp>
      <p:sp>
        <p:nvSpPr>
          <p:cNvPr id="3" name="Content Placeholder 2"/>
          <p:cNvSpPr>
            <a:spLocks noGrp="1"/>
          </p:cNvSpPr>
          <p:nvPr>
            <p:ph idx="1"/>
          </p:nvPr>
        </p:nvSpPr>
        <p:spPr>
          <a:xfrm>
            <a:off x="1097280" y="1845734"/>
            <a:ext cx="7814491" cy="4023360"/>
          </a:xfrm>
        </p:spPr>
        <p:txBody>
          <a:bodyPr/>
          <a:lstStyle/>
          <a:p>
            <a:pPr>
              <a:buFont typeface="Wingdings" panose="05000000000000000000" pitchFamily="2" charset="2"/>
              <a:buChar char="§"/>
            </a:pPr>
            <a:r>
              <a:rPr lang="en-ZA" dirty="0" smtClean="0"/>
              <a:t> Sound is a material property since it depends on the density and volume of a material</a:t>
            </a:r>
          </a:p>
          <a:p>
            <a:pPr>
              <a:buFont typeface="Wingdings" panose="05000000000000000000" pitchFamily="2" charset="2"/>
              <a:buChar char="§"/>
            </a:pPr>
            <a:r>
              <a:rPr lang="en-ZA" dirty="0"/>
              <a:t> </a:t>
            </a:r>
            <a:r>
              <a:rPr lang="en-ZA" dirty="0" smtClean="0"/>
              <a:t>So we can use sound to improve our recognition of material properties, and then use that to improve our object predictions. </a:t>
            </a:r>
          </a:p>
          <a:p>
            <a:pPr>
              <a:buFont typeface="Wingdings" panose="05000000000000000000" pitchFamily="2" charset="2"/>
              <a:buChar char="§"/>
            </a:pPr>
            <a:r>
              <a:rPr lang="en-ZA" dirty="0"/>
              <a:t> </a:t>
            </a:r>
            <a:r>
              <a:rPr lang="en-ZA" dirty="0" smtClean="0"/>
              <a:t>Material properties are also an important attribute of an object, and can also help in fine-grain recognition of objects. </a:t>
            </a:r>
            <a:endParaRPr lang="en-ZA"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9265" y="4136523"/>
            <a:ext cx="3572506" cy="200677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6251" y="1998787"/>
            <a:ext cx="2328091" cy="4144515"/>
          </a:xfrm>
          <a:prstGeom prst="rect">
            <a:avLst/>
          </a:prstGeom>
        </p:spPr>
      </p:pic>
      <p:sp>
        <p:nvSpPr>
          <p:cNvPr id="6" name="Oval 5"/>
          <p:cNvSpPr/>
          <p:nvPr/>
        </p:nvSpPr>
        <p:spPr>
          <a:xfrm>
            <a:off x="5649687" y="5139912"/>
            <a:ext cx="195942"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Oval 6"/>
          <p:cNvSpPr/>
          <p:nvPr/>
        </p:nvSpPr>
        <p:spPr>
          <a:xfrm>
            <a:off x="11057709" y="4279941"/>
            <a:ext cx="195942"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Slide Number Placeholder 7"/>
          <p:cNvSpPr>
            <a:spLocks noGrp="1"/>
          </p:cNvSpPr>
          <p:nvPr>
            <p:ph type="sldNum" sz="quarter" idx="12"/>
          </p:nvPr>
        </p:nvSpPr>
        <p:spPr/>
        <p:txBody>
          <a:bodyPr/>
          <a:lstStyle/>
          <a:p>
            <a:fld id="{AE88EA90-0C7F-461C-A261-5F2AFA866A12}" type="slidenum">
              <a:rPr lang="en-ZA" smtClean="0"/>
              <a:t>6</a:t>
            </a:fld>
            <a:endParaRPr lang="en-ZA"/>
          </a:p>
        </p:txBody>
      </p:sp>
    </p:spTree>
    <p:extLst>
      <p:ext uri="{BB962C8B-B14F-4D97-AF65-F5344CB8AC3E}">
        <p14:creationId xmlns:p14="http://schemas.microsoft.com/office/powerpoint/2010/main" val="86501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Sound as a Material Property</a:t>
            </a:r>
            <a:endParaRPr lang="en-ZA" dirty="0"/>
          </a:p>
        </p:txBody>
      </p:sp>
      <p:sp>
        <p:nvSpPr>
          <p:cNvPr id="3" name="Content Placeholder 2"/>
          <p:cNvSpPr>
            <a:spLocks noGrp="1"/>
          </p:cNvSpPr>
          <p:nvPr>
            <p:ph idx="1"/>
          </p:nvPr>
        </p:nvSpPr>
        <p:spPr>
          <a:xfrm>
            <a:off x="1097280" y="1845734"/>
            <a:ext cx="7814491" cy="4023360"/>
          </a:xfrm>
        </p:spPr>
        <p:txBody>
          <a:bodyPr/>
          <a:lstStyle/>
          <a:p>
            <a:pPr>
              <a:buFont typeface="Wingdings" panose="05000000000000000000" pitchFamily="2" charset="2"/>
              <a:buChar char="§"/>
            </a:pPr>
            <a:r>
              <a:rPr lang="en-ZA" dirty="0" smtClean="0"/>
              <a:t> Sound is a material property since it depends on the density and volume of a material</a:t>
            </a:r>
          </a:p>
          <a:p>
            <a:pPr>
              <a:buFont typeface="Wingdings" panose="05000000000000000000" pitchFamily="2" charset="2"/>
              <a:buChar char="§"/>
            </a:pPr>
            <a:r>
              <a:rPr lang="en-ZA" dirty="0"/>
              <a:t> </a:t>
            </a:r>
            <a:r>
              <a:rPr lang="en-ZA" dirty="0" smtClean="0"/>
              <a:t>So we can use sound to improve our recognition of material properties, and then use that to improve our object predictions. </a:t>
            </a:r>
          </a:p>
          <a:p>
            <a:pPr>
              <a:buFont typeface="Wingdings" panose="05000000000000000000" pitchFamily="2" charset="2"/>
              <a:buChar char="§"/>
            </a:pPr>
            <a:r>
              <a:rPr lang="en-ZA" dirty="0"/>
              <a:t> </a:t>
            </a:r>
            <a:r>
              <a:rPr lang="en-ZA" dirty="0" smtClean="0"/>
              <a:t>Material properties are also an important attribute of an object, and can also help in fine-grain recognition of objects. </a:t>
            </a:r>
            <a:endParaRPr lang="en-ZA" dirty="0"/>
          </a:p>
        </p:txBody>
      </p:sp>
      <p:sp>
        <p:nvSpPr>
          <p:cNvPr id="8" name="Slide Number Placeholder 7"/>
          <p:cNvSpPr>
            <a:spLocks noGrp="1"/>
          </p:cNvSpPr>
          <p:nvPr>
            <p:ph type="sldNum" sz="quarter" idx="12"/>
          </p:nvPr>
        </p:nvSpPr>
        <p:spPr/>
        <p:txBody>
          <a:bodyPr/>
          <a:lstStyle/>
          <a:p>
            <a:fld id="{AE88EA90-0C7F-461C-A261-5F2AFA866A12}" type="slidenum">
              <a:rPr lang="en-ZA" smtClean="0"/>
              <a:t>7</a:t>
            </a:fld>
            <a:endParaRPr lang="en-ZA"/>
          </a:p>
        </p:txBody>
      </p:sp>
      <p:pic>
        <p:nvPicPr>
          <p:cNvPr id="3080" name="Picture 8" descr="https://upload.wikimedia.org/wikipedia/commons/c/c2/Paper_cup_D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072" r="21903"/>
          <a:stretch/>
        </p:blipFill>
        <p:spPr bwMode="auto">
          <a:xfrm>
            <a:off x="6852777" y="3857414"/>
            <a:ext cx="1652337" cy="198103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www.asia.ru/images/target/photo/51510549/Stocklot_Porcelain_Cu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7382" y="4092434"/>
            <a:ext cx="1839098" cy="1776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81986" y="5792450"/>
            <a:ext cx="1793918" cy="371285"/>
          </a:xfrm>
          <a:prstGeom prst="rect">
            <a:avLst/>
          </a:prstGeom>
          <a:noFill/>
        </p:spPr>
        <p:txBody>
          <a:bodyPr wrap="square" rtlCol="0">
            <a:spAutoFit/>
          </a:bodyPr>
          <a:lstStyle/>
          <a:p>
            <a:pPr algn="ctr"/>
            <a:r>
              <a:rPr lang="en-ZA" dirty="0" smtClean="0"/>
              <a:t>Paper cup</a:t>
            </a:r>
            <a:endParaRPr lang="en-ZA" dirty="0"/>
          </a:p>
        </p:txBody>
      </p:sp>
      <p:sp>
        <p:nvSpPr>
          <p:cNvPr id="16" name="TextBox 15"/>
          <p:cNvSpPr txBox="1"/>
          <p:nvPr/>
        </p:nvSpPr>
        <p:spPr>
          <a:xfrm>
            <a:off x="4151967" y="5791825"/>
            <a:ext cx="1793918" cy="371285"/>
          </a:xfrm>
          <a:prstGeom prst="rect">
            <a:avLst/>
          </a:prstGeom>
          <a:noFill/>
        </p:spPr>
        <p:txBody>
          <a:bodyPr wrap="square" rtlCol="0">
            <a:spAutoFit/>
          </a:bodyPr>
          <a:lstStyle/>
          <a:p>
            <a:pPr algn="ctr"/>
            <a:r>
              <a:rPr lang="en-ZA" dirty="0" smtClean="0"/>
              <a:t>Porcelain cup</a:t>
            </a:r>
            <a:endParaRPr lang="en-ZA" dirty="0"/>
          </a:p>
        </p:txBody>
      </p:sp>
      <p:pic>
        <p:nvPicPr>
          <p:cNvPr id="3086" name="Picture 14" descr="https://www.sabichi.co.uk/media/catalog/product/cache/1/image/9df78eab33525d08d6e5fb8d27136e95/w/h/white-bone-china-cup-saucer-01_1.jpg"/>
          <p:cNvPicPr>
            <a:picLocks noChangeAspect="1" noChangeArrowheads="1"/>
          </p:cNvPicPr>
          <p:nvPr/>
        </p:nvPicPr>
        <p:blipFill rotWithShape="1">
          <a:blip r:embed="rId5">
            <a:extLst>
              <a:ext uri="{28A0092B-C50C-407E-A947-70E740481C1C}">
                <a14:useLocalDpi xmlns:a14="http://schemas.microsoft.com/office/drawing/2010/main" val="0"/>
              </a:ext>
            </a:extLst>
          </a:blip>
          <a:srcRect t="32575"/>
          <a:stretch/>
        </p:blipFill>
        <p:spPr bwMode="auto">
          <a:xfrm>
            <a:off x="857907" y="4077948"/>
            <a:ext cx="2817246" cy="189951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387875" y="5791824"/>
            <a:ext cx="1793918" cy="371285"/>
          </a:xfrm>
          <a:prstGeom prst="rect">
            <a:avLst/>
          </a:prstGeom>
          <a:noFill/>
        </p:spPr>
        <p:txBody>
          <a:bodyPr wrap="square" rtlCol="0">
            <a:spAutoFit/>
          </a:bodyPr>
          <a:lstStyle/>
          <a:p>
            <a:pPr algn="ctr"/>
            <a:r>
              <a:rPr lang="en-ZA" dirty="0" smtClean="0"/>
              <a:t>Bone china cup</a:t>
            </a:r>
            <a:endParaRPr lang="en-ZA" dirty="0"/>
          </a:p>
        </p:txBody>
      </p:sp>
    </p:spTree>
    <p:extLst>
      <p:ext uri="{BB962C8B-B14F-4D97-AF65-F5344CB8AC3E}">
        <p14:creationId xmlns:p14="http://schemas.microsoft.com/office/powerpoint/2010/main" val="3227491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Dataset</a:t>
            </a:r>
            <a:endParaRPr lang="en-ZA"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ZA" dirty="0" smtClean="0"/>
              <a:t> Create our own since no dataset combines labelled audio and visual data.</a:t>
            </a:r>
          </a:p>
          <a:p>
            <a:pPr>
              <a:buFont typeface="Wingdings" panose="05000000000000000000" pitchFamily="2" charset="2"/>
              <a:buChar char="§"/>
            </a:pPr>
            <a:r>
              <a:rPr lang="en-ZA" dirty="0"/>
              <a:t> </a:t>
            </a:r>
            <a:r>
              <a:rPr lang="en-ZA" dirty="0" smtClean="0"/>
              <a:t>574 Train-Val</a:t>
            </a:r>
            <a:r>
              <a:rPr lang="en-ZA" dirty="0"/>
              <a:t>, </a:t>
            </a:r>
            <a:r>
              <a:rPr lang="en-ZA" dirty="0" smtClean="0"/>
              <a:t>214 Test </a:t>
            </a:r>
            <a:r>
              <a:rPr lang="en-ZA" b="1" dirty="0" smtClean="0"/>
              <a:t>images</a:t>
            </a:r>
            <a:r>
              <a:rPr lang="en-ZA" dirty="0" smtClean="0"/>
              <a:t>. 406 Train-Val, 203 Test </a:t>
            </a:r>
            <a:r>
              <a:rPr lang="en-ZA" b="1" dirty="0" smtClean="0"/>
              <a:t>sounds</a:t>
            </a:r>
            <a:r>
              <a:rPr lang="en-ZA" dirty="0" smtClean="0"/>
              <a:t>.</a:t>
            </a:r>
            <a:endParaRPr lang="en-ZA" dirty="0"/>
          </a:p>
        </p:txBody>
      </p:sp>
      <p:sp>
        <p:nvSpPr>
          <p:cNvPr id="4" name="TextBox 3"/>
          <p:cNvSpPr txBox="1"/>
          <p:nvPr/>
        </p:nvSpPr>
        <p:spPr>
          <a:xfrm>
            <a:off x="-1" y="6445894"/>
            <a:ext cx="7271657" cy="338554"/>
          </a:xfrm>
          <a:prstGeom prst="rect">
            <a:avLst/>
          </a:prstGeom>
          <a:noFill/>
        </p:spPr>
        <p:txBody>
          <a:bodyPr wrap="square" rtlCol="0">
            <a:spAutoFit/>
          </a:bodyPr>
          <a:lstStyle/>
          <a:p>
            <a:r>
              <a:rPr lang="en-ZA" sz="1600" dirty="0" smtClean="0">
                <a:solidFill>
                  <a:schemeClr val="bg1"/>
                </a:solidFill>
              </a:rPr>
              <a:t>Dataset available at: www.robots.ox.ac.uk</a:t>
            </a:r>
            <a:r>
              <a:rPr lang="en-ZA" sz="1600" dirty="0">
                <a:solidFill>
                  <a:schemeClr val="bg1"/>
                </a:solidFill>
              </a:rPr>
              <a:t>/~tvg/projects/AudioVisual/</a:t>
            </a:r>
          </a:p>
        </p:txBody>
      </p:sp>
      <p:sp>
        <p:nvSpPr>
          <p:cNvPr id="5" name="Rectangle 4"/>
          <p:cNvSpPr/>
          <p:nvPr/>
        </p:nvSpPr>
        <p:spPr>
          <a:xfrm>
            <a:off x="4992552" y="3140941"/>
            <a:ext cx="2262777" cy="172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smtClean="0"/>
              <a:t>Input image</a:t>
            </a:r>
            <a:endParaRPr lang="en-ZA"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005" y="2983875"/>
            <a:ext cx="3892611" cy="291945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1386" y="4276040"/>
            <a:ext cx="2627712" cy="197078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1903" y="2177654"/>
            <a:ext cx="2603777" cy="1952833"/>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l="12957" t="7778" r="9266" b="10926"/>
          <a:stretch/>
        </p:blipFill>
        <p:spPr>
          <a:xfrm>
            <a:off x="835800" y="2791251"/>
            <a:ext cx="2615912" cy="1652353"/>
          </a:xfrm>
          <a:prstGeom prst="rect">
            <a:avLst/>
          </a:prstGeom>
          <a:ln w="3175">
            <a:solidFill>
              <a:schemeClr val="tx1"/>
            </a:solidFill>
          </a:ln>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12958" t="7407" r="9377" b="11111"/>
          <a:stretch/>
        </p:blipFill>
        <p:spPr>
          <a:xfrm>
            <a:off x="856050" y="4559509"/>
            <a:ext cx="2615912" cy="1658504"/>
          </a:xfrm>
          <a:prstGeom prst="rect">
            <a:avLst/>
          </a:prstGeom>
          <a:ln w="3175">
            <a:solidFill>
              <a:schemeClr val="tx1"/>
            </a:solidFill>
          </a:ln>
        </p:spPr>
      </p:pic>
      <p:cxnSp>
        <p:nvCxnSpPr>
          <p:cNvPr id="18" name="Straight Connector 17"/>
          <p:cNvCxnSpPr>
            <a:stCxn id="13" idx="3"/>
          </p:cNvCxnSpPr>
          <p:nvPr/>
        </p:nvCxnSpPr>
        <p:spPr>
          <a:xfrm>
            <a:off x="3451712" y="3617428"/>
            <a:ext cx="2166838" cy="983242"/>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471962" y="5269601"/>
            <a:ext cx="1465798" cy="42471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155680" y="2612571"/>
            <a:ext cx="1036320" cy="1200329"/>
          </a:xfrm>
          <a:prstGeom prst="rect">
            <a:avLst/>
          </a:prstGeom>
          <a:noFill/>
        </p:spPr>
        <p:txBody>
          <a:bodyPr wrap="square" rtlCol="0">
            <a:spAutoFit/>
          </a:bodyPr>
          <a:lstStyle/>
          <a:p>
            <a:r>
              <a:rPr lang="en-ZA" dirty="0" smtClean="0"/>
              <a:t>Dense</a:t>
            </a:r>
          </a:p>
          <a:p>
            <a:r>
              <a:rPr lang="en-ZA" dirty="0" smtClean="0"/>
              <a:t>object category labels</a:t>
            </a:r>
            <a:endParaRPr lang="en-ZA" dirty="0"/>
          </a:p>
        </p:txBody>
      </p:sp>
      <p:sp>
        <p:nvSpPr>
          <p:cNvPr id="15" name="TextBox 14"/>
          <p:cNvSpPr txBox="1"/>
          <p:nvPr/>
        </p:nvSpPr>
        <p:spPr>
          <a:xfrm>
            <a:off x="11100907" y="4661267"/>
            <a:ext cx="1036320" cy="1200329"/>
          </a:xfrm>
          <a:prstGeom prst="rect">
            <a:avLst/>
          </a:prstGeom>
          <a:noFill/>
        </p:spPr>
        <p:txBody>
          <a:bodyPr wrap="square" rtlCol="0">
            <a:spAutoFit/>
          </a:bodyPr>
          <a:lstStyle/>
          <a:p>
            <a:r>
              <a:rPr lang="en-ZA" dirty="0" smtClean="0"/>
              <a:t>Dense</a:t>
            </a:r>
          </a:p>
          <a:p>
            <a:r>
              <a:rPr lang="en-ZA" dirty="0" smtClean="0"/>
              <a:t>material category labels</a:t>
            </a:r>
            <a:endParaRPr lang="en-ZA" dirty="0"/>
          </a:p>
        </p:txBody>
      </p:sp>
      <p:sp>
        <p:nvSpPr>
          <p:cNvPr id="7" name="Slide Number Placeholder 6"/>
          <p:cNvSpPr>
            <a:spLocks noGrp="1"/>
          </p:cNvSpPr>
          <p:nvPr>
            <p:ph type="sldNum" sz="quarter" idx="12"/>
          </p:nvPr>
        </p:nvSpPr>
        <p:spPr/>
        <p:txBody>
          <a:bodyPr/>
          <a:lstStyle/>
          <a:p>
            <a:fld id="{AE88EA90-0C7F-461C-A261-5F2AFA866A12}" type="slidenum">
              <a:rPr lang="en-ZA" smtClean="0"/>
              <a:t>8</a:t>
            </a:fld>
            <a:endParaRPr lang="en-ZA" dirty="0"/>
          </a:p>
        </p:txBody>
      </p:sp>
      <p:sp>
        <p:nvSpPr>
          <p:cNvPr id="8" name="TextBox 7"/>
          <p:cNvSpPr txBox="1"/>
          <p:nvPr/>
        </p:nvSpPr>
        <p:spPr>
          <a:xfrm>
            <a:off x="9825242" y="3693747"/>
            <a:ext cx="682151" cy="307777"/>
          </a:xfrm>
          <a:prstGeom prst="rect">
            <a:avLst/>
          </a:prstGeom>
          <a:noFill/>
        </p:spPr>
        <p:txBody>
          <a:bodyPr wrap="square" rtlCol="0">
            <a:spAutoFit/>
          </a:bodyPr>
          <a:lstStyle/>
          <a:p>
            <a:r>
              <a:rPr lang="en-ZA" sz="1400" dirty="0" smtClean="0">
                <a:solidFill>
                  <a:schemeClr val="bg1"/>
                </a:solidFill>
              </a:rPr>
              <a:t>Fridge</a:t>
            </a:r>
            <a:endParaRPr lang="en-ZA" sz="1200" dirty="0">
              <a:solidFill>
                <a:schemeClr val="bg1"/>
              </a:solidFill>
            </a:endParaRPr>
          </a:p>
        </p:txBody>
      </p:sp>
      <p:sp>
        <p:nvSpPr>
          <p:cNvPr id="17" name="TextBox 16"/>
          <p:cNvSpPr txBox="1"/>
          <p:nvPr/>
        </p:nvSpPr>
        <p:spPr>
          <a:xfrm>
            <a:off x="9602371" y="2304794"/>
            <a:ext cx="1002323" cy="307777"/>
          </a:xfrm>
          <a:prstGeom prst="rect">
            <a:avLst/>
          </a:prstGeom>
          <a:noFill/>
        </p:spPr>
        <p:txBody>
          <a:bodyPr wrap="square" rtlCol="0">
            <a:spAutoFit/>
          </a:bodyPr>
          <a:lstStyle/>
          <a:p>
            <a:r>
              <a:rPr lang="en-ZA" sz="1400" dirty="0" smtClean="0">
                <a:solidFill>
                  <a:schemeClr val="bg1"/>
                </a:solidFill>
              </a:rPr>
              <a:t>Cupboard</a:t>
            </a:r>
            <a:endParaRPr lang="en-ZA" sz="1200" dirty="0">
              <a:solidFill>
                <a:schemeClr val="bg1"/>
              </a:solidFill>
            </a:endParaRPr>
          </a:p>
        </p:txBody>
      </p:sp>
      <p:sp>
        <p:nvSpPr>
          <p:cNvPr id="19" name="TextBox 18"/>
          <p:cNvSpPr txBox="1"/>
          <p:nvPr/>
        </p:nvSpPr>
        <p:spPr>
          <a:xfrm>
            <a:off x="10604694" y="3801272"/>
            <a:ext cx="1002323" cy="307777"/>
          </a:xfrm>
          <a:prstGeom prst="rect">
            <a:avLst/>
          </a:prstGeom>
          <a:noFill/>
        </p:spPr>
        <p:txBody>
          <a:bodyPr wrap="square" rtlCol="0">
            <a:spAutoFit/>
          </a:bodyPr>
          <a:lstStyle/>
          <a:p>
            <a:r>
              <a:rPr lang="en-ZA" sz="1400" dirty="0" smtClean="0">
                <a:solidFill>
                  <a:schemeClr val="bg1"/>
                </a:solidFill>
              </a:rPr>
              <a:t>Wall</a:t>
            </a:r>
            <a:endParaRPr lang="en-ZA" sz="1200" dirty="0">
              <a:solidFill>
                <a:schemeClr val="bg1"/>
              </a:solidFill>
            </a:endParaRPr>
          </a:p>
        </p:txBody>
      </p:sp>
      <p:sp>
        <p:nvSpPr>
          <p:cNvPr id="20" name="TextBox 19"/>
          <p:cNvSpPr txBox="1"/>
          <p:nvPr/>
        </p:nvSpPr>
        <p:spPr>
          <a:xfrm>
            <a:off x="9136379" y="3275561"/>
            <a:ext cx="1002323" cy="307777"/>
          </a:xfrm>
          <a:prstGeom prst="rect">
            <a:avLst/>
          </a:prstGeom>
          <a:noFill/>
        </p:spPr>
        <p:txBody>
          <a:bodyPr wrap="square" rtlCol="0">
            <a:spAutoFit/>
          </a:bodyPr>
          <a:lstStyle/>
          <a:p>
            <a:r>
              <a:rPr lang="en-ZA" sz="1400" dirty="0" smtClean="0">
                <a:solidFill>
                  <a:schemeClr val="bg1"/>
                </a:solidFill>
              </a:rPr>
              <a:t>Sink</a:t>
            </a:r>
            <a:endParaRPr lang="en-ZA" sz="1200" dirty="0">
              <a:solidFill>
                <a:schemeClr val="bg1"/>
              </a:solidFill>
            </a:endParaRPr>
          </a:p>
        </p:txBody>
      </p:sp>
      <p:sp>
        <p:nvSpPr>
          <p:cNvPr id="21" name="TextBox 20"/>
          <p:cNvSpPr txBox="1"/>
          <p:nvPr/>
        </p:nvSpPr>
        <p:spPr>
          <a:xfrm>
            <a:off x="9028486" y="2774551"/>
            <a:ext cx="1002323" cy="307777"/>
          </a:xfrm>
          <a:prstGeom prst="rect">
            <a:avLst/>
          </a:prstGeom>
          <a:noFill/>
        </p:spPr>
        <p:txBody>
          <a:bodyPr wrap="square" rtlCol="0">
            <a:spAutoFit/>
          </a:bodyPr>
          <a:lstStyle/>
          <a:p>
            <a:r>
              <a:rPr lang="en-ZA" sz="1400" dirty="0" smtClean="0">
                <a:solidFill>
                  <a:schemeClr val="bg1"/>
                </a:solidFill>
              </a:rPr>
              <a:t>Tile</a:t>
            </a:r>
            <a:endParaRPr lang="en-ZA" sz="1200" dirty="0">
              <a:solidFill>
                <a:schemeClr val="bg1"/>
              </a:solidFill>
            </a:endParaRPr>
          </a:p>
        </p:txBody>
      </p:sp>
      <p:sp>
        <p:nvSpPr>
          <p:cNvPr id="22" name="TextBox 21"/>
          <p:cNvSpPr txBox="1"/>
          <p:nvPr/>
        </p:nvSpPr>
        <p:spPr>
          <a:xfrm rot="2772440">
            <a:off x="9541098" y="3325526"/>
            <a:ext cx="1002323" cy="261610"/>
          </a:xfrm>
          <a:prstGeom prst="rect">
            <a:avLst/>
          </a:prstGeom>
          <a:noFill/>
        </p:spPr>
        <p:txBody>
          <a:bodyPr wrap="square" rtlCol="0">
            <a:spAutoFit/>
          </a:bodyPr>
          <a:lstStyle/>
          <a:p>
            <a:r>
              <a:rPr lang="en-ZA" sz="1050" dirty="0" smtClean="0">
                <a:solidFill>
                  <a:schemeClr val="bg1"/>
                </a:solidFill>
              </a:rPr>
              <a:t>Kettle</a:t>
            </a:r>
            <a:endParaRPr lang="en-ZA" sz="1050" dirty="0">
              <a:solidFill>
                <a:schemeClr val="bg1"/>
              </a:solidFill>
            </a:endParaRPr>
          </a:p>
        </p:txBody>
      </p:sp>
      <p:sp>
        <p:nvSpPr>
          <p:cNvPr id="23" name="TextBox 22"/>
          <p:cNvSpPr txBox="1"/>
          <p:nvPr/>
        </p:nvSpPr>
        <p:spPr>
          <a:xfrm>
            <a:off x="9930313" y="3050959"/>
            <a:ext cx="1002323" cy="261610"/>
          </a:xfrm>
          <a:prstGeom prst="rect">
            <a:avLst/>
          </a:prstGeom>
          <a:noFill/>
        </p:spPr>
        <p:txBody>
          <a:bodyPr wrap="square" rtlCol="0">
            <a:spAutoFit/>
          </a:bodyPr>
          <a:lstStyle/>
          <a:p>
            <a:r>
              <a:rPr lang="en-ZA" sz="1050" dirty="0" smtClean="0">
                <a:solidFill>
                  <a:schemeClr val="bg1"/>
                </a:solidFill>
              </a:rPr>
              <a:t>Microwave</a:t>
            </a:r>
            <a:endParaRPr lang="en-ZA" sz="1050" dirty="0">
              <a:solidFill>
                <a:schemeClr val="bg1"/>
              </a:solidFill>
            </a:endParaRPr>
          </a:p>
        </p:txBody>
      </p:sp>
      <p:sp>
        <p:nvSpPr>
          <p:cNvPr id="24" name="TextBox 23"/>
          <p:cNvSpPr txBox="1"/>
          <p:nvPr/>
        </p:nvSpPr>
        <p:spPr>
          <a:xfrm>
            <a:off x="10459065" y="5958036"/>
            <a:ext cx="1002323" cy="307777"/>
          </a:xfrm>
          <a:prstGeom prst="rect">
            <a:avLst/>
          </a:prstGeom>
          <a:noFill/>
        </p:spPr>
        <p:txBody>
          <a:bodyPr wrap="square" rtlCol="0">
            <a:spAutoFit/>
          </a:bodyPr>
          <a:lstStyle/>
          <a:p>
            <a:r>
              <a:rPr lang="en-ZA" sz="1400" dirty="0" smtClean="0">
                <a:solidFill>
                  <a:schemeClr val="bg1"/>
                </a:solidFill>
              </a:rPr>
              <a:t>Gypsum</a:t>
            </a:r>
            <a:endParaRPr lang="en-ZA" sz="1200" dirty="0">
              <a:solidFill>
                <a:schemeClr val="bg1"/>
              </a:solidFill>
            </a:endParaRPr>
          </a:p>
        </p:txBody>
      </p:sp>
      <p:sp>
        <p:nvSpPr>
          <p:cNvPr id="25" name="TextBox 24"/>
          <p:cNvSpPr txBox="1"/>
          <p:nvPr/>
        </p:nvSpPr>
        <p:spPr>
          <a:xfrm>
            <a:off x="8921583" y="5793974"/>
            <a:ext cx="1002323" cy="307777"/>
          </a:xfrm>
          <a:prstGeom prst="rect">
            <a:avLst/>
          </a:prstGeom>
          <a:noFill/>
        </p:spPr>
        <p:txBody>
          <a:bodyPr wrap="square" rtlCol="0">
            <a:spAutoFit/>
          </a:bodyPr>
          <a:lstStyle/>
          <a:p>
            <a:r>
              <a:rPr lang="en-ZA" sz="1400" dirty="0" smtClean="0">
                <a:solidFill>
                  <a:schemeClr val="bg1"/>
                </a:solidFill>
              </a:rPr>
              <a:t>Wood</a:t>
            </a:r>
            <a:endParaRPr lang="en-ZA" sz="1200" dirty="0">
              <a:solidFill>
                <a:schemeClr val="bg1"/>
              </a:solidFill>
            </a:endParaRPr>
          </a:p>
        </p:txBody>
      </p:sp>
      <p:sp>
        <p:nvSpPr>
          <p:cNvPr id="27" name="TextBox 26"/>
          <p:cNvSpPr txBox="1"/>
          <p:nvPr/>
        </p:nvSpPr>
        <p:spPr>
          <a:xfrm>
            <a:off x="9776294" y="5773984"/>
            <a:ext cx="1002323" cy="307777"/>
          </a:xfrm>
          <a:prstGeom prst="rect">
            <a:avLst/>
          </a:prstGeom>
          <a:noFill/>
        </p:spPr>
        <p:txBody>
          <a:bodyPr wrap="square" rtlCol="0">
            <a:spAutoFit/>
          </a:bodyPr>
          <a:lstStyle/>
          <a:p>
            <a:r>
              <a:rPr lang="en-ZA" sz="1400" dirty="0" smtClean="0">
                <a:solidFill>
                  <a:schemeClr val="bg1"/>
                </a:solidFill>
              </a:rPr>
              <a:t>Plastic</a:t>
            </a:r>
            <a:endParaRPr lang="en-ZA" sz="1200" dirty="0">
              <a:solidFill>
                <a:schemeClr val="bg1"/>
              </a:solidFill>
            </a:endParaRPr>
          </a:p>
        </p:txBody>
      </p:sp>
      <p:sp>
        <p:nvSpPr>
          <p:cNvPr id="28" name="TextBox 27"/>
          <p:cNvSpPr txBox="1"/>
          <p:nvPr/>
        </p:nvSpPr>
        <p:spPr>
          <a:xfrm>
            <a:off x="9028486" y="5365569"/>
            <a:ext cx="1002323" cy="307777"/>
          </a:xfrm>
          <a:prstGeom prst="rect">
            <a:avLst/>
          </a:prstGeom>
          <a:noFill/>
        </p:spPr>
        <p:txBody>
          <a:bodyPr wrap="square" rtlCol="0">
            <a:spAutoFit/>
          </a:bodyPr>
          <a:lstStyle/>
          <a:p>
            <a:r>
              <a:rPr lang="en-ZA" sz="1400" dirty="0" smtClean="0">
                <a:solidFill>
                  <a:schemeClr val="bg1"/>
                </a:solidFill>
              </a:rPr>
              <a:t>Steel</a:t>
            </a:r>
            <a:endParaRPr lang="en-ZA" sz="1200" dirty="0">
              <a:solidFill>
                <a:schemeClr val="bg1"/>
              </a:solidFill>
            </a:endParaRPr>
          </a:p>
        </p:txBody>
      </p:sp>
      <p:sp>
        <p:nvSpPr>
          <p:cNvPr id="29" name="TextBox 28"/>
          <p:cNvSpPr txBox="1"/>
          <p:nvPr/>
        </p:nvSpPr>
        <p:spPr>
          <a:xfrm>
            <a:off x="9853791" y="4899265"/>
            <a:ext cx="1002323" cy="307777"/>
          </a:xfrm>
          <a:prstGeom prst="rect">
            <a:avLst/>
          </a:prstGeom>
          <a:noFill/>
        </p:spPr>
        <p:txBody>
          <a:bodyPr wrap="square" rtlCol="0">
            <a:spAutoFit/>
          </a:bodyPr>
          <a:lstStyle/>
          <a:p>
            <a:r>
              <a:rPr lang="en-ZA" sz="1400" dirty="0" smtClean="0"/>
              <a:t>Ceramic</a:t>
            </a:r>
            <a:endParaRPr lang="en-ZA" sz="1200" dirty="0"/>
          </a:p>
        </p:txBody>
      </p:sp>
      <p:sp>
        <p:nvSpPr>
          <p:cNvPr id="30" name="TextBox 29"/>
          <p:cNvSpPr txBox="1"/>
          <p:nvPr/>
        </p:nvSpPr>
        <p:spPr>
          <a:xfrm>
            <a:off x="9031209" y="4899264"/>
            <a:ext cx="1002323" cy="307777"/>
          </a:xfrm>
          <a:prstGeom prst="rect">
            <a:avLst/>
          </a:prstGeom>
          <a:noFill/>
        </p:spPr>
        <p:txBody>
          <a:bodyPr wrap="square" rtlCol="0">
            <a:spAutoFit/>
          </a:bodyPr>
          <a:lstStyle/>
          <a:p>
            <a:r>
              <a:rPr lang="en-ZA" sz="1400" dirty="0" smtClean="0">
                <a:solidFill>
                  <a:schemeClr val="bg1"/>
                </a:solidFill>
              </a:rPr>
              <a:t>Tile</a:t>
            </a:r>
            <a:endParaRPr lang="en-ZA" sz="1200" dirty="0">
              <a:solidFill>
                <a:schemeClr val="bg1"/>
              </a:solidFill>
            </a:endParaRPr>
          </a:p>
        </p:txBody>
      </p:sp>
    </p:spTree>
    <p:extLst>
      <p:ext uri="{BB962C8B-B14F-4D97-AF65-F5344CB8AC3E}">
        <p14:creationId xmlns:p14="http://schemas.microsoft.com/office/powerpoint/2010/main" val="42830456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Dataset creation using </a:t>
            </a:r>
            <a:r>
              <a:rPr lang="en-ZA" i="1" dirty="0" err="1" smtClean="0"/>
              <a:t>SemanticPaint</a:t>
            </a:r>
            <a:endParaRPr lang="en-ZA" dirty="0"/>
          </a:p>
        </p:txBody>
      </p:sp>
      <p:sp>
        <p:nvSpPr>
          <p:cNvPr id="3" name="Content Placeholder 2"/>
          <p:cNvSpPr>
            <a:spLocks noGrp="1"/>
          </p:cNvSpPr>
          <p:nvPr>
            <p:ph idx="1"/>
          </p:nvPr>
        </p:nvSpPr>
        <p:spPr>
          <a:xfrm>
            <a:off x="1097280" y="1947334"/>
            <a:ext cx="5405120" cy="4023360"/>
          </a:xfrm>
        </p:spPr>
        <p:txBody>
          <a:bodyPr/>
          <a:lstStyle/>
          <a:p>
            <a:pPr>
              <a:buFont typeface="Wingdings" panose="05000000000000000000" pitchFamily="2" charset="2"/>
              <a:buChar char="§"/>
            </a:pPr>
            <a:r>
              <a:rPr lang="en-ZA" dirty="0" smtClean="0"/>
              <a:t> Created 3D reconstruction of a scene, and annotated this.</a:t>
            </a:r>
          </a:p>
          <a:p>
            <a:pPr>
              <a:buFont typeface="Wingdings" panose="05000000000000000000" pitchFamily="2" charset="2"/>
              <a:buChar char="§"/>
            </a:pPr>
            <a:r>
              <a:rPr lang="en-ZA" dirty="0"/>
              <a:t> </a:t>
            </a:r>
            <a:r>
              <a:rPr lang="en-ZA" dirty="0" smtClean="0"/>
              <a:t>Approximate location of where the object was hit was annotated in the 3D reconstruction.</a:t>
            </a:r>
          </a:p>
          <a:p>
            <a:pPr>
              <a:buFont typeface="Wingdings" panose="05000000000000000000" pitchFamily="2" charset="2"/>
              <a:buChar char="§"/>
            </a:pPr>
            <a:r>
              <a:rPr lang="en-ZA" dirty="0"/>
              <a:t> </a:t>
            </a:r>
            <a:r>
              <a:rPr lang="en-ZA" dirty="0" smtClean="0"/>
              <a:t>This ensures consistency of “sound localisation” throughout many viewpoints</a:t>
            </a:r>
          </a:p>
          <a:p>
            <a:pPr>
              <a:buFont typeface="Wingdings" panose="05000000000000000000" pitchFamily="2" charset="2"/>
              <a:buChar char="§"/>
            </a:pPr>
            <a:r>
              <a:rPr lang="en-ZA" dirty="0"/>
              <a:t> </a:t>
            </a:r>
            <a:r>
              <a:rPr lang="en-ZA" dirty="0" smtClean="0"/>
              <a:t>Also accelerates labelling. </a:t>
            </a:r>
          </a:p>
          <a:p>
            <a:pPr>
              <a:buFont typeface="Wingdings" panose="05000000000000000000" pitchFamily="2" charset="2"/>
              <a:buChar char="§"/>
            </a:pPr>
            <a:r>
              <a:rPr lang="en-ZA" dirty="0"/>
              <a:t> </a:t>
            </a:r>
            <a:r>
              <a:rPr lang="en-ZA" dirty="0" smtClean="0"/>
              <a:t>More details: </a:t>
            </a:r>
            <a:r>
              <a:rPr lang="en-ZA" dirty="0" smtClean="0">
                <a:hlinkClick r:id="rId3"/>
              </a:rPr>
              <a:t>www.semantic-paint.com </a:t>
            </a:r>
            <a:endParaRPr lang="en-ZA" dirty="0"/>
          </a:p>
        </p:txBody>
      </p:sp>
      <p:pic>
        <p:nvPicPr>
          <p:cNvPr id="4" name="Picture 3"/>
          <p:cNvPicPr>
            <a:picLocks noChangeAspect="1"/>
          </p:cNvPicPr>
          <p:nvPr/>
        </p:nvPicPr>
        <p:blipFill>
          <a:blip r:embed="rId4"/>
          <a:stretch>
            <a:fillRect/>
          </a:stretch>
        </p:blipFill>
        <p:spPr>
          <a:xfrm>
            <a:off x="6765917" y="2211253"/>
            <a:ext cx="4389763" cy="3292322"/>
          </a:xfrm>
          <a:prstGeom prst="rect">
            <a:avLst/>
          </a:prstGeom>
        </p:spPr>
      </p:pic>
      <p:sp>
        <p:nvSpPr>
          <p:cNvPr id="5" name="TextBox 4"/>
          <p:cNvSpPr txBox="1"/>
          <p:nvPr/>
        </p:nvSpPr>
        <p:spPr>
          <a:xfrm>
            <a:off x="0" y="6445894"/>
            <a:ext cx="4791075" cy="338554"/>
          </a:xfrm>
          <a:prstGeom prst="rect">
            <a:avLst/>
          </a:prstGeom>
          <a:noFill/>
        </p:spPr>
        <p:txBody>
          <a:bodyPr wrap="square" rtlCol="0">
            <a:spAutoFit/>
          </a:bodyPr>
          <a:lstStyle/>
          <a:p>
            <a:r>
              <a:rPr lang="en-ZA" sz="1600" dirty="0" err="1" smtClean="0">
                <a:solidFill>
                  <a:schemeClr val="bg1"/>
                </a:solidFill>
              </a:rPr>
              <a:t>Golodetz</a:t>
            </a:r>
            <a:r>
              <a:rPr lang="en-ZA" sz="1600" dirty="0" smtClean="0">
                <a:solidFill>
                  <a:schemeClr val="bg1"/>
                </a:solidFill>
              </a:rPr>
              <a:t>, Sapienza et al. </a:t>
            </a:r>
            <a:r>
              <a:rPr lang="en-ZA" sz="1600" i="1" dirty="0" smtClean="0">
                <a:solidFill>
                  <a:schemeClr val="bg1"/>
                </a:solidFill>
              </a:rPr>
              <a:t>SIGGRAPH</a:t>
            </a:r>
            <a:r>
              <a:rPr lang="en-ZA" sz="1600" dirty="0" smtClean="0">
                <a:solidFill>
                  <a:schemeClr val="bg1"/>
                </a:solidFill>
              </a:rPr>
              <a:t> 2015</a:t>
            </a:r>
            <a:endParaRPr lang="en-ZA" sz="1600" dirty="0">
              <a:solidFill>
                <a:schemeClr val="bg1"/>
              </a:solidFill>
            </a:endParaRPr>
          </a:p>
        </p:txBody>
      </p:sp>
      <p:sp>
        <p:nvSpPr>
          <p:cNvPr id="6" name="Slide Number Placeholder 5"/>
          <p:cNvSpPr>
            <a:spLocks noGrp="1"/>
          </p:cNvSpPr>
          <p:nvPr>
            <p:ph type="sldNum" sz="quarter" idx="12"/>
          </p:nvPr>
        </p:nvSpPr>
        <p:spPr/>
        <p:txBody>
          <a:bodyPr/>
          <a:lstStyle/>
          <a:p>
            <a:fld id="{AE88EA90-0C7F-461C-A261-5F2AFA866A12}" type="slidenum">
              <a:rPr lang="en-ZA" smtClean="0"/>
              <a:t>9</a:t>
            </a:fld>
            <a:endParaRPr lang="en-ZA"/>
          </a:p>
        </p:txBody>
      </p:sp>
    </p:spTree>
    <p:extLst>
      <p:ext uri="{BB962C8B-B14F-4D97-AF65-F5344CB8AC3E}">
        <p14:creationId xmlns:p14="http://schemas.microsoft.com/office/powerpoint/2010/main" val="2241572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Oxford Blue">
      <a:dk1>
        <a:sysClr val="windowText" lastClr="000000"/>
      </a:dk1>
      <a:lt1>
        <a:sysClr val="window" lastClr="FFFFFF"/>
      </a:lt1>
      <a:dk2>
        <a:srgbClr val="344068"/>
      </a:dk2>
      <a:lt2>
        <a:srgbClr val="D9E0E6"/>
      </a:lt2>
      <a:accent1>
        <a:srgbClr val="1482AB"/>
      </a:accent1>
      <a:accent2>
        <a:srgbClr val="002147"/>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37914</TotalTime>
  <Words>4386</Words>
  <Application>Microsoft Office PowerPoint</Application>
  <PresentationFormat>Widescreen</PresentationFormat>
  <Paragraphs>676</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Calibri Light</vt:lpstr>
      <vt:lpstr>Cambria Math</vt:lpstr>
      <vt:lpstr>Wingdings</vt:lpstr>
      <vt:lpstr>Retrospect</vt:lpstr>
      <vt:lpstr>Joint Object-Material Category Segmentation from Audio-Visual Cues</vt:lpstr>
      <vt:lpstr>Introduction: Scene Understanding</vt:lpstr>
      <vt:lpstr>Incorporating additional modalities</vt:lpstr>
      <vt:lpstr>Using auditory information</vt:lpstr>
      <vt:lpstr>Acoustics</vt:lpstr>
      <vt:lpstr>Sound as a Material Property</vt:lpstr>
      <vt:lpstr>Sound as a Material Property</vt:lpstr>
      <vt:lpstr>Dataset</vt:lpstr>
      <vt:lpstr>Dataset creation using SemanticPaint</vt:lpstr>
      <vt:lpstr>Pipeline</vt:lpstr>
      <vt:lpstr>Visual Classifier</vt:lpstr>
      <vt:lpstr>Audio Classifier </vt:lpstr>
      <vt:lpstr>Audio Classifier </vt:lpstr>
      <vt:lpstr>Audio Classifier </vt:lpstr>
      <vt:lpstr>Conditional Random Field (CRF)</vt:lpstr>
      <vt:lpstr>Conditional Random Field (CRF)</vt:lpstr>
      <vt:lpstr>Object Energy</vt:lpstr>
      <vt:lpstr>Object Energy</vt:lpstr>
      <vt:lpstr>Material Energy</vt:lpstr>
      <vt:lpstr>Material Energy</vt:lpstr>
      <vt:lpstr>Material Energy</vt:lpstr>
      <vt:lpstr>Material Energy</vt:lpstr>
      <vt:lpstr>Material Energy</vt:lpstr>
      <vt:lpstr>Joint Energy</vt:lpstr>
      <vt:lpstr>Joint Energy</vt:lpstr>
      <vt:lpstr>Results – Sound Classification</vt:lpstr>
      <vt:lpstr>PowerPoint Presentation</vt:lpstr>
      <vt:lpstr>Conclusions and Future Work</vt:lpstr>
    </vt:vector>
  </TitlesOfParts>
  <Company>University of Cape Town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Arnab</dc:creator>
  <cp:lastModifiedBy>Anurag Arnab</cp:lastModifiedBy>
  <cp:revision>268</cp:revision>
  <cp:lastPrinted>2015-10-10T13:45:01Z</cp:lastPrinted>
  <dcterms:created xsi:type="dcterms:W3CDTF">2015-01-13T21:02:15Z</dcterms:created>
  <dcterms:modified xsi:type="dcterms:W3CDTF">2015-12-19T18:02:48Z</dcterms:modified>
</cp:coreProperties>
</file>